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oboto Medium"/>
      <p:regular r:id="rId25"/>
      <p:bold r:id="rId26"/>
      <p:italic r:id="rId27"/>
      <p:boldItalic r:id="rId28"/>
    </p:embeddedFont>
    <p:embeddedFont>
      <p:font typeface="Bebas Neue"/>
      <p:regular r:id="rId29"/>
    </p:embeddedFont>
    <p:embeddedFont>
      <p:font typeface="Helvetica Neue"/>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Medium-bold.fntdata"/><Relationship Id="rId25" Type="http://schemas.openxmlformats.org/officeDocument/2006/relationships/font" Target="fonts/RobotoMedium-regular.fntdata"/><Relationship Id="rId28" Type="http://schemas.openxmlformats.org/officeDocument/2006/relationships/font" Target="fonts/RobotoMedium-boldItalic.fntdata"/><Relationship Id="rId27" Type="http://schemas.openxmlformats.org/officeDocument/2006/relationships/font" Target="fonts/RobotoMedium-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BebasNeue-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HelveticaNeue-bold.fntdata"/><Relationship Id="rId30" Type="http://schemas.openxmlformats.org/officeDocument/2006/relationships/font" Target="fonts/HelveticaNeue-regular.fntdata"/><Relationship Id="rId11" Type="http://schemas.openxmlformats.org/officeDocument/2006/relationships/slide" Target="slides/slide5.xml"/><Relationship Id="rId33" Type="http://schemas.openxmlformats.org/officeDocument/2006/relationships/font" Target="fonts/HelveticaNeue-boldItalic.fntdata"/><Relationship Id="rId10" Type="http://schemas.openxmlformats.org/officeDocument/2006/relationships/slide" Target="slides/slide4.xml"/><Relationship Id="rId32" Type="http://schemas.openxmlformats.org/officeDocument/2006/relationships/font" Target="fonts/HelveticaNeue-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00dd66ae52_6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g200dd66ae52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8be2daaeb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8be2daaeb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buttons, one to connect the wallet, and the other to “verify on-chain”. The “verify on-chain” button will pass in the two links from ipfs returned from /upload, and an integer representing the tree diameter breast height (this should be taken in through an input element on this page). These three parameters (two strings and an int) will be passed to the smart contract, address TDH8rbxbGgRAdQ4rLVCMQsDhg6Puqt on the nile testnet for the Tron network, function “verify”. You can see the contract code on the repo.</a:t>
            </a:r>
            <a:endParaRPr/>
          </a:p>
          <a:p>
            <a:pPr indent="0" lvl="0" marL="0" rtl="0" algn="l">
              <a:spcBef>
                <a:spcPts val="0"/>
              </a:spcBef>
              <a:spcAft>
                <a:spcPts val="0"/>
              </a:spcAft>
              <a:buClr>
                <a:schemeClr val="dk1"/>
              </a:buClr>
              <a:buSzPts val="1100"/>
              <a:buFont typeface="Arial"/>
              <a:buNone/>
            </a:pPr>
            <a:r>
              <a:rPr lang="en"/>
              <a:t>LXpt</a:t>
            </a:r>
            <a:endParaRPr/>
          </a:p>
          <a:p>
            <a:pPr indent="0" lvl="0" marL="0" rtl="0" algn="l">
              <a:spcBef>
                <a:spcPts val="0"/>
              </a:spcBef>
              <a:spcAft>
                <a:spcPts val="0"/>
              </a:spcAft>
              <a:buNone/>
            </a:pPr>
            <a:r>
              <a:rPr lang="en"/>
              <a:t> 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8be2daaeb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8be2daaeb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PAGE NEEDED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8be2daaeb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8be2daaeb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00ca1f47b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00ca1f47b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PAGE NEEDED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fa5421fbe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fa5421fbe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PAGE NEEDED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fa5421fbe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fa5421fbe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we have the ability for developers to </a:t>
            </a:r>
            <a:r>
              <a:rPr lang="en"/>
              <a:t>retire carbon credits using the smart contract code. Credits are not retired upon creation, and the code stores the status of whether a given credit is retired or not. Keeping in mind the different use cases of digital carbon credits, our solution allows anyone to verify who has retired which carbon credits.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important, as it can provide verifiable proof of who exactly has retired which carbon credit.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d74893946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d74893946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972844d6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972844d6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fb61955676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g1fb61955676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4e40da02ee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g14e40da02ee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
              <a:t>Identified 3 </a:t>
            </a:r>
            <a:r>
              <a:rPr lang="en"/>
              <a:t>inefficiencies in the carbon credit market : unreliable verification systems, which could be a result of no standardardized regulation as there are several organizations with differing standards, and the high costs of this system with human validation. </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
              <a:t>Blockchain can improve these areas as it increases reliability, increases transparency as all transaction history is available and any verification is automatically be traced to the source, and it reduces overhead costs from the automation</a:t>
            </a:r>
            <a:endParaRPr/>
          </a:p>
        </p:txBody>
      </p:sp>
      <p:sp>
        <p:nvSpPr>
          <p:cNvPr id="139" name="Google Shape;139;g14e40da02ee_0_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4e40da02e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g14e40da02ee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
              <a:t>Theo</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
              <a:t>Values - decentralization, immutability, transparency </a:t>
            </a:r>
            <a:endParaRPr/>
          </a:p>
        </p:txBody>
      </p:sp>
      <p:sp>
        <p:nvSpPr>
          <p:cNvPr id="159" name="Google Shape;159;g14e40da02ee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4e40da02ee_2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g14e40da02ee_2_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
              <a:t>Theo</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
              <a:t>Talk about forestry in the issues</a:t>
            </a:r>
            <a:endParaRPr/>
          </a:p>
        </p:txBody>
      </p:sp>
      <p:sp>
        <p:nvSpPr>
          <p:cNvPr id="176" name="Google Shape;176;g14e40da02ee_2_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7a36e64894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g17a36e64894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For our recommendation, it is most advantageous to use blockchain to address the currently opaque data </a:t>
            </a:r>
            <a:r>
              <a:rPr lang="en">
                <a:solidFill>
                  <a:schemeClr val="dk1"/>
                </a:solidFill>
              </a:rPr>
              <a:t>storage for carbon credit projects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Tamper-Proof: </a:t>
            </a:r>
            <a:r>
              <a:rPr lang="en">
                <a:solidFill>
                  <a:schemeClr val="dk1"/>
                </a:solidFill>
              </a:rPr>
              <a:t>Data is decentralized, encrypted and immutable, protecting it from hackers or unauthorized changes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Versatile: </a:t>
            </a:r>
            <a:r>
              <a:rPr lang="en">
                <a:solidFill>
                  <a:schemeClr val="dk1"/>
                </a:solidFill>
              </a:rPr>
              <a:t>Information necessary for verification can be acquired by non-blockchain means, but stored in a blockchain database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Transparent: </a:t>
            </a:r>
            <a:r>
              <a:rPr lang="en">
                <a:solidFill>
                  <a:schemeClr val="dk1"/>
                </a:solidFill>
              </a:rPr>
              <a:t>Transactions and exchanges are created on public ledger, so public can oversee and verify transactions</a:t>
            </a:r>
            <a:endParaRPr>
              <a:solidFill>
                <a:schemeClr val="dk1"/>
              </a:solidFill>
            </a:endParaRPr>
          </a:p>
          <a:p>
            <a:pPr indent="0" lvl="0" marL="0" rtl="0" algn="l">
              <a:lnSpc>
                <a:spcPct val="115000"/>
              </a:lnSpc>
              <a:spcBef>
                <a:spcPts val="0"/>
              </a:spcBef>
              <a:spcAft>
                <a:spcPts val="1200"/>
              </a:spcAft>
              <a:buClr>
                <a:schemeClr val="dk1"/>
              </a:buClr>
              <a:buSzPts val="1100"/>
              <a:buFont typeface="Arial"/>
              <a:buNone/>
            </a:pPr>
            <a:r>
              <a:rPr lang="en">
                <a:solidFill>
                  <a:schemeClr val="dk1"/>
                </a:solidFill>
              </a:rPr>
              <a:t>This is especially advantageous in the carbon credits market, which is relatively new and lacks a robust structure, meaning that data is often unreliable and prices are arbitrarily set.</a:t>
            </a:r>
            <a:endParaRPr>
              <a:solidFill>
                <a:schemeClr val="dk1"/>
              </a:solidFill>
            </a:endParaRPr>
          </a:p>
        </p:txBody>
      </p:sp>
      <p:sp>
        <p:nvSpPr>
          <p:cNvPr id="190" name="Google Shape;190;g17a36e64894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fb6195567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fb6195567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595959"/>
              </a:buClr>
              <a:buSzPts val="1400"/>
              <a:buChar char="●"/>
            </a:pPr>
            <a:r>
              <a:rPr lang="en" sz="1400">
                <a:solidFill>
                  <a:srgbClr val="595959"/>
                </a:solidFill>
              </a:rPr>
              <a:t>For the proof-of concept we created some dummy </a:t>
            </a:r>
            <a:r>
              <a:rPr lang="en" sz="1400">
                <a:solidFill>
                  <a:srgbClr val="595959"/>
                </a:solidFill>
              </a:rPr>
              <a:t>forestry</a:t>
            </a:r>
            <a:r>
              <a:rPr lang="en" sz="1400">
                <a:solidFill>
                  <a:srgbClr val="595959"/>
                </a:solidFill>
              </a:rPr>
              <a:t> data which I will briefly explain</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lang="en" sz="1400">
                <a:solidFill>
                  <a:srgbClr val="595959"/>
                </a:solidFill>
              </a:rPr>
              <a:t>We generated 1000 dummy plots, each of which contained 10 trees</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lang="en" sz="1400">
                <a:solidFill>
                  <a:srgbClr val="595959"/>
                </a:solidFill>
              </a:rPr>
              <a:t>Each plot’s </a:t>
            </a:r>
            <a:r>
              <a:rPr b="1" lang="en" sz="1400">
                <a:solidFill>
                  <a:srgbClr val="595959"/>
                </a:solidFill>
              </a:rPr>
              <a:t>area</a:t>
            </a:r>
            <a:r>
              <a:rPr lang="en" sz="1400">
                <a:solidFill>
                  <a:srgbClr val="595959"/>
                </a:solidFill>
              </a:rPr>
              <a:t> was sampled from a normal distribution centered at approximately 800 square meters </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b="1" lang="en" sz="1400">
                <a:solidFill>
                  <a:srgbClr val="595959"/>
                </a:solidFill>
              </a:rPr>
              <a:t>Latitude</a:t>
            </a:r>
            <a:r>
              <a:rPr lang="en" sz="1400">
                <a:solidFill>
                  <a:srgbClr val="595959"/>
                </a:solidFill>
              </a:rPr>
              <a:t> for each plot was sampled from a truncated normal cut off at -90 and 90</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b="1" lang="en" sz="1400">
                <a:solidFill>
                  <a:srgbClr val="595959"/>
                </a:solidFill>
              </a:rPr>
              <a:t>Longitudes</a:t>
            </a:r>
            <a:r>
              <a:rPr lang="en" sz="1400">
                <a:solidFill>
                  <a:srgbClr val="595959"/>
                </a:solidFill>
              </a:rPr>
              <a:t> were sampled from a uniform distribution ranging from 0 to 180 degrees</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lang="en" sz="1400">
                <a:solidFill>
                  <a:srgbClr val="595959"/>
                </a:solidFill>
              </a:rPr>
              <a:t>For each tree, its’ </a:t>
            </a:r>
            <a:r>
              <a:rPr b="1" lang="en" sz="1400">
                <a:solidFill>
                  <a:srgbClr val="595959"/>
                </a:solidFill>
              </a:rPr>
              <a:t>height </a:t>
            </a:r>
            <a:r>
              <a:rPr lang="en" sz="1400">
                <a:solidFill>
                  <a:srgbClr val="595959"/>
                </a:solidFill>
              </a:rPr>
              <a:t>and </a:t>
            </a:r>
            <a:r>
              <a:rPr b="1" lang="en" sz="1400">
                <a:solidFill>
                  <a:srgbClr val="595959"/>
                </a:solidFill>
              </a:rPr>
              <a:t>diameter</a:t>
            </a:r>
            <a:r>
              <a:rPr lang="en" sz="1400">
                <a:solidFill>
                  <a:srgbClr val="595959"/>
                </a:solidFill>
              </a:rPr>
              <a:t> were sampled from species specific normal distributions </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lang="en" sz="1400">
                <a:solidFill>
                  <a:srgbClr val="595959"/>
                </a:solidFill>
              </a:rPr>
              <a:t>and its’ predicted </a:t>
            </a:r>
            <a:r>
              <a:rPr b="1" lang="en" sz="1400">
                <a:solidFill>
                  <a:srgbClr val="595959"/>
                </a:solidFill>
              </a:rPr>
              <a:t>above ground biomass</a:t>
            </a:r>
            <a:r>
              <a:rPr lang="en" sz="1400">
                <a:solidFill>
                  <a:srgbClr val="595959"/>
                </a:solidFill>
              </a:rPr>
              <a:t> is calculated as a function of its’ height, diameter, and wood density ρ (based on species), using the following formula:</a:t>
            </a:r>
            <a:endParaRPr sz="14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8be2daaeb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8be2daaeb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data collection + south pole feedback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8be2daaeb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8be2daaeb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Probably before this page is a “homepage”, outlining the steps to use the platform and a “get started” button.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Regarding this page, Input form, call the /upload endpoint, remember the link that is returned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8be2daaeb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8be2daaeb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Input form, call the /upload endpoint, remember the link that is returned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lt1"/>
              </a:buClr>
              <a:buSzPts val="4500"/>
              <a:buFont typeface="Calibri"/>
              <a:buNone/>
              <a:defRPr sz="45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8" name="Google Shape;58;p1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lt1"/>
              </a:buClr>
              <a:buSzPts val="1800"/>
              <a:buNone/>
              <a:defRPr sz="1800"/>
            </a:lvl1pPr>
            <a:lvl2pPr lvl="1" rtl="0" algn="ctr">
              <a:lnSpc>
                <a:spcPct val="90000"/>
              </a:lnSpc>
              <a:spcBef>
                <a:spcPts val="400"/>
              </a:spcBef>
              <a:spcAft>
                <a:spcPts val="0"/>
              </a:spcAft>
              <a:buClr>
                <a:schemeClr val="lt1"/>
              </a:buClr>
              <a:buSzPts val="1500"/>
              <a:buNone/>
              <a:defRPr sz="1500"/>
            </a:lvl2pPr>
            <a:lvl3pPr lvl="2" rtl="0" algn="ctr">
              <a:lnSpc>
                <a:spcPct val="90000"/>
              </a:lnSpc>
              <a:spcBef>
                <a:spcPts val="400"/>
              </a:spcBef>
              <a:spcAft>
                <a:spcPts val="0"/>
              </a:spcAft>
              <a:buClr>
                <a:schemeClr val="lt1"/>
              </a:buClr>
              <a:buSzPts val="1400"/>
              <a:buNone/>
              <a:defRPr sz="1400"/>
            </a:lvl3pPr>
            <a:lvl4pPr lvl="3" rtl="0" algn="ctr">
              <a:lnSpc>
                <a:spcPct val="90000"/>
              </a:lnSpc>
              <a:spcBef>
                <a:spcPts val="400"/>
              </a:spcBef>
              <a:spcAft>
                <a:spcPts val="0"/>
              </a:spcAft>
              <a:buClr>
                <a:schemeClr val="lt1"/>
              </a:buClr>
              <a:buSzPts val="1200"/>
              <a:buNone/>
              <a:defRPr sz="1200"/>
            </a:lvl4pPr>
            <a:lvl5pPr lvl="4" rtl="0" algn="ctr">
              <a:lnSpc>
                <a:spcPct val="90000"/>
              </a:lnSpc>
              <a:spcBef>
                <a:spcPts val="400"/>
              </a:spcBef>
              <a:spcAft>
                <a:spcPts val="0"/>
              </a:spcAft>
              <a:buClr>
                <a:schemeClr val="lt1"/>
              </a:buClr>
              <a:buSzPts val="1200"/>
              <a:buNone/>
              <a:defRPr sz="1200"/>
            </a:lvl5pPr>
            <a:lvl6pPr lvl="5" rtl="0" algn="ctr">
              <a:lnSpc>
                <a:spcPct val="90000"/>
              </a:lnSpc>
              <a:spcBef>
                <a:spcPts val="400"/>
              </a:spcBef>
              <a:spcAft>
                <a:spcPts val="0"/>
              </a:spcAft>
              <a:buClr>
                <a:schemeClr val="lt1"/>
              </a:buClr>
              <a:buSzPts val="1200"/>
              <a:buNone/>
              <a:defRPr sz="1200"/>
            </a:lvl6pPr>
            <a:lvl7pPr lvl="6" rtl="0" algn="ctr">
              <a:lnSpc>
                <a:spcPct val="90000"/>
              </a:lnSpc>
              <a:spcBef>
                <a:spcPts val="400"/>
              </a:spcBef>
              <a:spcAft>
                <a:spcPts val="0"/>
              </a:spcAft>
              <a:buClr>
                <a:schemeClr val="lt1"/>
              </a:buClr>
              <a:buSzPts val="1200"/>
              <a:buNone/>
              <a:defRPr sz="1200"/>
            </a:lvl7pPr>
            <a:lvl8pPr lvl="7" rtl="0" algn="ctr">
              <a:lnSpc>
                <a:spcPct val="90000"/>
              </a:lnSpc>
              <a:spcBef>
                <a:spcPts val="400"/>
              </a:spcBef>
              <a:spcAft>
                <a:spcPts val="0"/>
              </a:spcAft>
              <a:buClr>
                <a:schemeClr val="lt1"/>
              </a:buClr>
              <a:buSzPts val="1200"/>
              <a:buNone/>
              <a:defRPr sz="1200"/>
            </a:lvl8pPr>
            <a:lvl9pPr lvl="8" rtl="0" algn="ctr">
              <a:lnSpc>
                <a:spcPct val="90000"/>
              </a:lnSpc>
              <a:spcBef>
                <a:spcPts val="400"/>
              </a:spcBef>
              <a:spcAft>
                <a:spcPts val="0"/>
              </a:spcAft>
              <a:buClr>
                <a:schemeClr val="lt1"/>
              </a:buClr>
              <a:buSzPts val="1200"/>
              <a:buNone/>
              <a:defRPr sz="1200"/>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5"/>
          <p:cNvSpPr txBox="1"/>
          <p:nvPr>
            <p:ph type="title"/>
          </p:nvPr>
        </p:nvSpPr>
        <p:spPr>
          <a:xfrm>
            <a:off x="311700" y="2150850"/>
            <a:ext cx="8520600" cy="841800"/>
          </a:xfrm>
          <a:prstGeom prst="rect">
            <a:avLst/>
          </a:prstGeom>
          <a:noFill/>
          <a:ln>
            <a:noFill/>
          </a:ln>
        </p:spPr>
        <p:txBody>
          <a:bodyPr anchorCtr="0" anchor="ctr" bIns="68575" lIns="68575" spcFirstLastPara="1" rIns="68575" wrap="square" tIns="68575">
            <a:noAutofit/>
          </a:bodyPr>
          <a:lstStyle>
            <a:lvl1pPr lvl="0" rtl="0" algn="ctr">
              <a:lnSpc>
                <a:spcPct val="90000"/>
              </a:lnSpc>
              <a:spcBef>
                <a:spcPts val="0"/>
              </a:spcBef>
              <a:spcAft>
                <a:spcPts val="0"/>
              </a:spcAft>
              <a:buClr>
                <a:schemeClr val="lt1"/>
              </a:buClr>
              <a:buSzPts val="2700"/>
              <a:buFont typeface="Calibri"/>
              <a:buNone/>
              <a:defRPr sz="3600"/>
            </a:lvl1pPr>
            <a:lvl2pPr lvl="1" rtl="0" algn="ctr">
              <a:lnSpc>
                <a:spcPct val="100000"/>
              </a:lnSpc>
              <a:spcBef>
                <a:spcPts val="0"/>
              </a:spcBef>
              <a:spcAft>
                <a:spcPts val="0"/>
              </a:spcAft>
              <a:buSzPts val="2700"/>
              <a:buNone/>
              <a:defRPr sz="3600"/>
            </a:lvl2pPr>
            <a:lvl3pPr lvl="2" rtl="0" algn="ctr">
              <a:lnSpc>
                <a:spcPct val="100000"/>
              </a:lnSpc>
              <a:spcBef>
                <a:spcPts val="0"/>
              </a:spcBef>
              <a:spcAft>
                <a:spcPts val="0"/>
              </a:spcAft>
              <a:buSzPts val="2700"/>
              <a:buNone/>
              <a:defRPr sz="3600"/>
            </a:lvl3pPr>
            <a:lvl4pPr lvl="3" rtl="0" algn="ctr">
              <a:lnSpc>
                <a:spcPct val="100000"/>
              </a:lnSpc>
              <a:spcBef>
                <a:spcPts val="0"/>
              </a:spcBef>
              <a:spcAft>
                <a:spcPts val="0"/>
              </a:spcAft>
              <a:buSzPts val="2700"/>
              <a:buNone/>
              <a:defRPr sz="3600"/>
            </a:lvl4pPr>
            <a:lvl5pPr lvl="4" rtl="0" algn="ctr">
              <a:lnSpc>
                <a:spcPct val="100000"/>
              </a:lnSpc>
              <a:spcBef>
                <a:spcPts val="0"/>
              </a:spcBef>
              <a:spcAft>
                <a:spcPts val="0"/>
              </a:spcAft>
              <a:buSzPts val="2700"/>
              <a:buNone/>
              <a:defRPr sz="3600"/>
            </a:lvl5pPr>
            <a:lvl6pPr lvl="5" rtl="0" algn="ctr">
              <a:lnSpc>
                <a:spcPct val="100000"/>
              </a:lnSpc>
              <a:spcBef>
                <a:spcPts val="0"/>
              </a:spcBef>
              <a:spcAft>
                <a:spcPts val="0"/>
              </a:spcAft>
              <a:buSzPts val="2700"/>
              <a:buNone/>
              <a:defRPr sz="3600"/>
            </a:lvl6pPr>
            <a:lvl7pPr lvl="6" rtl="0" algn="ctr">
              <a:lnSpc>
                <a:spcPct val="100000"/>
              </a:lnSpc>
              <a:spcBef>
                <a:spcPts val="0"/>
              </a:spcBef>
              <a:spcAft>
                <a:spcPts val="0"/>
              </a:spcAft>
              <a:buSzPts val="2700"/>
              <a:buNone/>
              <a:defRPr sz="3600"/>
            </a:lvl7pPr>
            <a:lvl8pPr lvl="7" rtl="0" algn="ctr">
              <a:lnSpc>
                <a:spcPct val="100000"/>
              </a:lnSpc>
              <a:spcBef>
                <a:spcPts val="0"/>
              </a:spcBef>
              <a:spcAft>
                <a:spcPts val="0"/>
              </a:spcAft>
              <a:buSzPts val="2700"/>
              <a:buNone/>
              <a:defRPr sz="3600"/>
            </a:lvl8pPr>
            <a:lvl9pPr lvl="8" rtl="0" algn="ctr">
              <a:lnSpc>
                <a:spcPct val="100000"/>
              </a:lnSpc>
              <a:spcBef>
                <a:spcPts val="0"/>
              </a:spcBef>
              <a:spcAft>
                <a:spcPts val="0"/>
              </a:spcAft>
              <a:buSzPts val="2700"/>
              <a:buNone/>
              <a:defRPr sz="3600"/>
            </a:lvl9pPr>
          </a:lstStyle>
          <a:p/>
        </p:txBody>
      </p:sp>
      <p:sp>
        <p:nvSpPr>
          <p:cNvPr id="64" name="Google Shape;64;p15"/>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 name="Shape 65"/>
        <p:cNvGrpSpPr/>
        <p:nvPr/>
      </p:nvGrpSpPr>
      <p:grpSpPr>
        <a:xfrm>
          <a:off x="0" y="0"/>
          <a:ext cx="0" cy="0"/>
          <a:chOff x="0" y="0"/>
          <a:chExt cx="0" cy="0"/>
        </a:xfrm>
      </p:grpSpPr>
      <p:sp>
        <p:nvSpPr>
          <p:cNvPr id="66" name="Google Shape;66;p1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7" name="Google Shape;67;p1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lt1"/>
              </a:buClr>
              <a:buSzPts val="1400"/>
              <a:buChar char="•"/>
              <a:defRPr/>
            </a:lvl1pPr>
            <a:lvl2pPr indent="-317500" lvl="1" marL="914400" rtl="0" algn="l">
              <a:lnSpc>
                <a:spcPct val="90000"/>
              </a:lnSpc>
              <a:spcBef>
                <a:spcPts val="400"/>
              </a:spcBef>
              <a:spcAft>
                <a:spcPts val="0"/>
              </a:spcAft>
              <a:buClr>
                <a:schemeClr val="lt1"/>
              </a:buClr>
              <a:buSzPts val="1400"/>
              <a:buChar char="•"/>
              <a:defRPr/>
            </a:lvl2pPr>
            <a:lvl3pPr indent="-317500" lvl="2" marL="1371600" rtl="0" algn="l">
              <a:lnSpc>
                <a:spcPct val="90000"/>
              </a:lnSpc>
              <a:spcBef>
                <a:spcPts val="400"/>
              </a:spcBef>
              <a:spcAft>
                <a:spcPts val="0"/>
              </a:spcAft>
              <a:buClr>
                <a:schemeClr val="lt1"/>
              </a:buClr>
              <a:buSzPts val="1400"/>
              <a:buChar char="•"/>
              <a:defRPr/>
            </a:lvl3pPr>
            <a:lvl4pPr indent="-317500" lvl="3" marL="1828800" rtl="0" algn="l">
              <a:lnSpc>
                <a:spcPct val="90000"/>
              </a:lnSpc>
              <a:spcBef>
                <a:spcPts val="400"/>
              </a:spcBef>
              <a:spcAft>
                <a:spcPts val="0"/>
              </a:spcAft>
              <a:buClr>
                <a:schemeClr val="lt1"/>
              </a:buClr>
              <a:buSzPts val="1400"/>
              <a:buChar char="•"/>
              <a:defRPr/>
            </a:lvl4pPr>
            <a:lvl5pPr indent="-317500" lvl="4" marL="2286000" rtl="0" algn="l">
              <a:lnSpc>
                <a:spcPct val="90000"/>
              </a:lnSpc>
              <a:spcBef>
                <a:spcPts val="400"/>
              </a:spcBef>
              <a:spcAft>
                <a:spcPts val="0"/>
              </a:spcAft>
              <a:buClr>
                <a:schemeClr val="lt1"/>
              </a:buClr>
              <a:buSzPts val="1400"/>
              <a:buChar char="•"/>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8" name="Google Shape;68;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 name="Google Shape;69;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0" name="Google Shape;70;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71" name="Shape 71"/>
        <p:cNvGrpSpPr/>
        <p:nvPr/>
      </p:nvGrpSpPr>
      <p:grpSpPr>
        <a:xfrm>
          <a:off x="0" y="0"/>
          <a:ext cx="0" cy="0"/>
          <a:chOff x="0" y="0"/>
          <a:chExt cx="0" cy="0"/>
        </a:xfrm>
      </p:grpSpPr>
      <p:sp>
        <p:nvSpPr>
          <p:cNvPr id="72" name="Google Shape;72;p17"/>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lt1"/>
              </a:buClr>
              <a:buSzPts val="4500"/>
              <a:buFont typeface="Calibri"/>
              <a:buNone/>
              <a:defRPr sz="45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3" name="Google Shape;73;p17"/>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1800"/>
              <a:buNone/>
              <a:defRPr sz="1800">
                <a:solidFill>
                  <a:schemeClr val="lt1"/>
                </a:solidFill>
              </a:defRPr>
            </a:lvl1pPr>
            <a:lvl2pPr indent="-228600" lvl="1" marL="914400" rtl="0" algn="l">
              <a:lnSpc>
                <a:spcPct val="90000"/>
              </a:lnSpc>
              <a:spcBef>
                <a:spcPts val="400"/>
              </a:spcBef>
              <a:spcAft>
                <a:spcPts val="0"/>
              </a:spcAft>
              <a:buClr>
                <a:schemeClr val="lt1"/>
              </a:buClr>
              <a:buSzPts val="1500"/>
              <a:buNone/>
              <a:defRPr sz="1500">
                <a:solidFill>
                  <a:schemeClr val="lt1"/>
                </a:solidFill>
              </a:defRPr>
            </a:lvl2pPr>
            <a:lvl3pPr indent="-228600" lvl="2" marL="1371600" rtl="0" algn="l">
              <a:lnSpc>
                <a:spcPct val="90000"/>
              </a:lnSpc>
              <a:spcBef>
                <a:spcPts val="400"/>
              </a:spcBef>
              <a:spcAft>
                <a:spcPts val="0"/>
              </a:spcAft>
              <a:buClr>
                <a:schemeClr val="lt1"/>
              </a:buClr>
              <a:buSzPts val="1400"/>
              <a:buNone/>
              <a:defRPr sz="1400">
                <a:solidFill>
                  <a:schemeClr val="lt1"/>
                </a:solidFill>
              </a:defRPr>
            </a:lvl3pPr>
            <a:lvl4pPr indent="-228600" lvl="3" marL="1828800" rtl="0" algn="l">
              <a:lnSpc>
                <a:spcPct val="90000"/>
              </a:lnSpc>
              <a:spcBef>
                <a:spcPts val="400"/>
              </a:spcBef>
              <a:spcAft>
                <a:spcPts val="0"/>
              </a:spcAft>
              <a:buClr>
                <a:schemeClr val="lt1"/>
              </a:buClr>
              <a:buSzPts val="1200"/>
              <a:buNone/>
              <a:defRPr sz="1200">
                <a:solidFill>
                  <a:schemeClr val="lt1"/>
                </a:solidFill>
              </a:defRPr>
            </a:lvl4pPr>
            <a:lvl5pPr indent="-228600" lvl="4" marL="2286000" rtl="0" algn="l">
              <a:lnSpc>
                <a:spcPct val="90000"/>
              </a:lnSpc>
              <a:spcBef>
                <a:spcPts val="400"/>
              </a:spcBef>
              <a:spcAft>
                <a:spcPts val="0"/>
              </a:spcAft>
              <a:buClr>
                <a:schemeClr val="lt1"/>
              </a:buClr>
              <a:buSzPts val="1200"/>
              <a:buNone/>
              <a:defRPr sz="1200">
                <a:solidFill>
                  <a:schemeClr val="lt1"/>
                </a:solidFill>
              </a:defRPr>
            </a:lvl5pPr>
            <a:lvl6pPr indent="-228600" lvl="5" marL="2743200" rtl="0" algn="l">
              <a:lnSpc>
                <a:spcPct val="90000"/>
              </a:lnSpc>
              <a:spcBef>
                <a:spcPts val="400"/>
              </a:spcBef>
              <a:spcAft>
                <a:spcPts val="0"/>
              </a:spcAft>
              <a:buClr>
                <a:schemeClr val="lt1"/>
              </a:buClr>
              <a:buSzPts val="1200"/>
              <a:buNone/>
              <a:defRPr sz="1200">
                <a:solidFill>
                  <a:schemeClr val="lt1"/>
                </a:solidFill>
              </a:defRPr>
            </a:lvl6pPr>
            <a:lvl7pPr indent="-228600" lvl="6" marL="3200400" rtl="0" algn="l">
              <a:lnSpc>
                <a:spcPct val="90000"/>
              </a:lnSpc>
              <a:spcBef>
                <a:spcPts val="400"/>
              </a:spcBef>
              <a:spcAft>
                <a:spcPts val="0"/>
              </a:spcAft>
              <a:buClr>
                <a:schemeClr val="lt1"/>
              </a:buClr>
              <a:buSzPts val="1200"/>
              <a:buNone/>
              <a:defRPr sz="1200">
                <a:solidFill>
                  <a:schemeClr val="lt1"/>
                </a:solidFill>
              </a:defRPr>
            </a:lvl7pPr>
            <a:lvl8pPr indent="-228600" lvl="7" marL="3657600" rtl="0" algn="l">
              <a:lnSpc>
                <a:spcPct val="90000"/>
              </a:lnSpc>
              <a:spcBef>
                <a:spcPts val="400"/>
              </a:spcBef>
              <a:spcAft>
                <a:spcPts val="0"/>
              </a:spcAft>
              <a:buClr>
                <a:schemeClr val="lt1"/>
              </a:buClr>
              <a:buSzPts val="1200"/>
              <a:buNone/>
              <a:defRPr sz="1200">
                <a:solidFill>
                  <a:schemeClr val="lt1"/>
                </a:solidFill>
              </a:defRPr>
            </a:lvl8pPr>
            <a:lvl9pPr indent="-228600" lvl="8" marL="4114800" rtl="0" algn="l">
              <a:lnSpc>
                <a:spcPct val="90000"/>
              </a:lnSpc>
              <a:spcBef>
                <a:spcPts val="400"/>
              </a:spcBef>
              <a:spcAft>
                <a:spcPts val="0"/>
              </a:spcAft>
              <a:buClr>
                <a:schemeClr val="lt1"/>
              </a:buClr>
              <a:buSzPts val="1200"/>
              <a:buNone/>
              <a:defRPr sz="1200">
                <a:solidFill>
                  <a:schemeClr val="lt1"/>
                </a:solidFill>
              </a:defRPr>
            </a:lvl9pPr>
          </a:lstStyle>
          <a:p/>
        </p:txBody>
      </p:sp>
      <p:sp>
        <p:nvSpPr>
          <p:cNvPr id="74" name="Google Shape;74;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5" name="Google Shape;75;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6" name="Google Shape;76;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 name="Shape 77"/>
        <p:cNvGrpSpPr/>
        <p:nvPr/>
      </p:nvGrpSpPr>
      <p:grpSpPr>
        <a:xfrm>
          <a:off x="0" y="0"/>
          <a:ext cx="0" cy="0"/>
          <a:chOff x="0" y="0"/>
          <a:chExt cx="0" cy="0"/>
        </a:xfrm>
      </p:grpSpPr>
      <p:sp>
        <p:nvSpPr>
          <p:cNvPr id="78" name="Google Shape;78;p1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9" name="Google Shape;79;p18"/>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lt1"/>
              </a:buClr>
              <a:buSzPts val="1400"/>
              <a:buChar char="•"/>
              <a:defRPr/>
            </a:lvl1pPr>
            <a:lvl2pPr indent="-317500" lvl="1" marL="914400" rtl="0" algn="l">
              <a:lnSpc>
                <a:spcPct val="90000"/>
              </a:lnSpc>
              <a:spcBef>
                <a:spcPts val="400"/>
              </a:spcBef>
              <a:spcAft>
                <a:spcPts val="0"/>
              </a:spcAft>
              <a:buClr>
                <a:schemeClr val="lt1"/>
              </a:buClr>
              <a:buSzPts val="1400"/>
              <a:buChar char="•"/>
              <a:defRPr/>
            </a:lvl2pPr>
            <a:lvl3pPr indent="-317500" lvl="2" marL="1371600" rtl="0" algn="l">
              <a:lnSpc>
                <a:spcPct val="90000"/>
              </a:lnSpc>
              <a:spcBef>
                <a:spcPts val="400"/>
              </a:spcBef>
              <a:spcAft>
                <a:spcPts val="0"/>
              </a:spcAft>
              <a:buClr>
                <a:schemeClr val="lt1"/>
              </a:buClr>
              <a:buSzPts val="1400"/>
              <a:buChar char="•"/>
              <a:defRPr/>
            </a:lvl3pPr>
            <a:lvl4pPr indent="-317500" lvl="3" marL="1828800" rtl="0" algn="l">
              <a:lnSpc>
                <a:spcPct val="90000"/>
              </a:lnSpc>
              <a:spcBef>
                <a:spcPts val="400"/>
              </a:spcBef>
              <a:spcAft>
                <a:spcPts val="0"/>
              </a:spcAft>
              <a:buClr>
                <a:schemeClr val="lt1"/>
              </a:buClr>
              <a:buSzPts val="1400"/>
              <a:buChar char="•"/>
              <a:defRPr/>
            </a:lvl4pPr>
            <a:lvl5pPr indent="-317500" lvl="4" marL="2286000" rtl="0" algn="l">
              <a:lnSpc>
                <a:spcPct val="90000"/>
              </a:lnSpc>
              <a:spcBef>
                <a:spcPts val="400"/>
              </a:spcBef>
              <a:spcAft>
                <a:spcPts val="0"/>
              </a:spcAft>
              <a:buClr>
                <a:schemeClr val="lt1"/>
              </a:buClr>
              <a:buSzPts val="1400"/>
              <a:buChar char="•"/>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80" name="Google Shape;80;p18"/>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lt1"/>
              </a:buClr>
              <a:buSzPts val="1400"/>
              <a:buChar char="•"/>
              <a:defRPr/>
            </a:lvl1pPr>
            <a:lvl2pPr indent="-317500" lvl="1" marL="914400" rtl="0" algn="l">
              <a:lnSpc>
                <a:spcPct val="90000"/>
              </a:lnSpc>
              <a:spcBef>
                <a:spcPts val="400"/>
              </a:spcBef>
              <a:spcAft>
                <a:spcPts val="0"/>
              </a:spcAft>
              <a:buClr>
                <a:schemeClr val="lt1"/>
              </a:buClr>
              <a:buSzPts val="1400"/>
              <a:buChar char="•"/>
              <a:defRPr/>
            </a:lvl2pPr>
            <a:lvl3pPr indent="-317500" lvl="2" marL="1371600" rtl="0" algn="l">
              <a:lnSpc>
                <a:spcPct val="90000"/>
              </a:lnSpc>
              <a:spcBef>
                <a:spcPts val="400"/>
              </a:spcBef>
              <a:spcAft>
                <a:spcPts val="0"/>
              </a:spcAft>
              <a:buClr>
                <a:schemeClr val="lt1"/>
              </a:buClr>
              <a:buSzPts val="1400"/>
              <a:buChar char="•"/>
              <a:defRPr/>
            </a:lvl3pPr>
            <a:lvl4pPr indent="-317500" lvl="3" marL="1828800" rtl="0" algn="l">
              <a:lnSpc>
                <a:spcPct val="90000"/>
              </a:lnSpc>
              <a:spcBef>
                <a:spcPts val="400"/>
              </a:spcBef>
              <a:spcAft>
                <a:spcPts val="0"/>
              </a:spcAft>
              <a:buClr>
                <a:schemeClr val="lt1"/>
              </a:buClr>
              <a:buSzPts val="1400"/>
              <a:buChar char="•"/>
              <a:defRPr/>
            </a:lvl4pPr>
            <a:lvl5pPr indent="-317500" lvl="4" marL="2286000" rtl="0" algn="l">
              <a:lnSpc>
                <a:spcPct val="90000"/>
              </a:lnSpc>
              <a:spcBef>
                <a:spcPts val="400"/>
              </a:spcBef>
              <a:spcAft>
                <a:spcPts val="0"/>
              </a:spcAft>
              <a:buClr>
                <a:schemeClr val="lt1"/>
              </a:buClr>
              <a:buSzPts val="1400"/>
              <a:buChar char="•"/>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81" name="Google Shape;81;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2" name="Google Shape;82;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3" name="Google Shape;83;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4" name="Shape 84"/>
        <p:cNvGrpSpPr/>
        <p:nvPr/>
      </p:nvGrpSpPr>
      <p:grpSpPr>
        <a:xfrm>
          <a:off x="0" y="0"/>
          <a:ext cx="0" cy="0"/>
          <a:chOff x="0" y="0"/>
          <a:chExt cx="0" cy="0"/>
        </a:xfrm>
      </p:grpSpPr>
      <p:sp>
        <p:nvSpPr>
          <p:cNvPr id="85" name="Google Shape;85;p19"/>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6" name="Google Shape;86;p19"/>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1800"/>
              <a:buNone/>
              <a:defRPr b="1" sz="1800"/>
            </a:lvl1pPr>
            <a:lvl2pPr indent="-228600" lvl="1" marL="914400" rtl="0" algn="l">
              <a:lnSpc>
                <a:spcPct val="90000"/>
              </a:lnSpc>
              <a:spcBef>
                <a:spcPts val="400"/>
              </a:spcBef>
              <a:spcAft>
                <a:spcPts val="0"/>
              </a:spcAft>
              <a:buClr>
                <a:schemeClr val="lt1"/>
              </a:buClr>
              <a:buSzPts val="1500"/>
              <a:buNone/>
              <a:defRPr b="1" sz="1500"/>
            </a:lvl2pPr>
            <a:lvl3pPr indent="-228600" lvl="2" marL="1371600" rtl="0" algn="l">
              <a:lnSpc>
                <a:spcPct val="90000"/>
              </a:lnSpc>
              <a:spcBef>
                <a:spcPts val="400"/>
              </a:spcBef>
              <a:spcAft>
                <a:spcPts val="0"/>
              </a:spcAft>
              <a:buClr>
                <a:schemeClr val="lt1"/>
              </a:buClr>
              <a:buSzPts val="1400"/>
              <a:buNone/>
              <a:defRPr b="1" sz="1400"/>
            </a:lvl3pPr>
            <a:lvl4pPr indent="-228600" lvl="3" marL="1828800" rtl="0" algn="l">
              <a:lnSpc>
                <a:spcPct val="90000"/>
              </a:lnSpc>
              <a:spcBef>
                <a:spcPts val="400"/>
              </a:spcBef>
              <a:spcAft>
                <a:spcPts val="0"/>
              </a:spcAft>
              <a:buClr>
                <a:schemeClr val="lt1"/>
              </a:buClr>
              <a:buSzPts val="1200"/>
              <a:buNone/>
              <a:defRPr b="1" sz="1200"/>
            </a:lvl4pPr>
            <a:lvl5pPr indent="-228600" lvl="4" marL="2286000" rtl="0" algn="l">
              <a:lnSpc>
                <a:spcPct val="90000"/>
              </a:lnSpc>
              <a:spcBef>
                <a:spcPts val="400"/>
              </a:spcBef>
              <a:spcAft>
                <a:spcPts val="0"/>
              </a:spcAft>
              <a:buClr>
                <a:schemeClr val="lt1"/>
              </a:buClr>
              <a:buSzPts val="1200"/>
              <a:buNone/>
              <a:defRPr b="1" sz="1200"/>
            </a:lvl5pPr>
            <a:lvl6pPr indent="-228600" lvl="5" marL="2743200" rtl="0" algn="l">
              <a:lnSpc>
                <a:spcPct val="90000"/>
              </a:lnSpc>
              <a:spcBef>
                <a:spcPts val="400"/>
              </a:spcBef>
              <a:spcAft>
                <a:spcPts val="0"/>
              </a:spcAft>
              <a:buClr>
                <a:schemeClr val="lt1"/>
              </a:buClr>
              <a:buSzPts val="1200"/>
              <a:buNone/>
              <a:defRPr b="1" sz="1200"/>
            </a:lvl6pPr>
            <a:lvl7pPr indent="-228600" lvl="6" marL="3200400" rtl="0" algn="l">
              <a:lnSpc>
                <a:spcPct val="90000"/>
              </a:lnSpc>
              <a:spcBef>
                <a:spcPts val="400"/>
              </a:spcBef>
              <a:spcAft>
                <a:spcPts val="0"/>
              </a:spcAft>
              <a:buClr>
                <a:schemeClr val="lt1"/>
              </a:buClr>
              <a:buSzPts val="1200"/>
              <a:buNone/>
              <a:defRPr b="1" sz="1200"/>
            </a:lvl7pPr>
            <a:lvl8pPr indent="-228600" lvl="7" marL="3657600" rtl="0" algn="l">
              <a:lnSpc>
                <a:spcPct val="90000"/>
              </a:lnSpc>
              <a:spcBef>
                <a:spcPts val="400"/>
              </a:spcBef>
              <a:spcAft>
                <a:spcPts val="0"/>
              </a:spcAft>
              <a:buClr>
                <a:schemeClr val="lt1"/>
              </a:buClr>
              <a:buSzPts val="1200"/>
              <a:buNone/>
              <a:defRPr b="1" sz="1200"/>
            </a:lvl8pPr>
            <a:lvl9pPr indent="-228600" lvl="8" marL="4114800" rtl="0" algn="l">
              <a:lnSpc>
                <a:spcPct val="90000"/>
              </a:lnSpc>
              <a:spcBef>
                <a:spcPts val="400"/>
              </a:spcBef>
              <a:spcAft>
                <a:spcPts val="0"/>
              </a:spcAft>
              <a:buClr>
                <a:schemeClr val="lt1"/>
              </a:buClr>
              <a:buSzPts val="1200"/>
              <a:buNone/>
              <a:defRPr b="1" sz="1200"/>
            </a:lvl9pPr>
          </a:lstStyle>
          <a:p/>
        </p:txBody>
      </p:sp>
      <p:sp>
        <p:nvSpPr>
          <p:cNvPr id="87" name="Google Shape;87;p19"/>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lt1"/>
              </a:buClr>
              <a:buSzPts val="1400"/>
              <a:buChar char="•"/>
              <a:defRPr/>
            </a:lvl1pPr>
            <a:lvl2pPr indent="-317500" lvl="1" marL="914400" rtl="0" algn="l">
              <a:lnSpc>
                <a:spcPct val="90000"/>
              </a:lnSpc>
              <a:spcBef>
                <a:spcPts val="400"/>
              </a:spcBef>
              <a:spcAft>
                <a:spcPts val="0"/>
              </a:spcAft>
              <a:buClr>
                <a:schemeClr val="lt1"/>
              </a:buClr>
              <a:buSzPts val="1400"/>
              <a:buChar char="•"/>
              <a:defRPr/>
            </a:lvl2pPr>
            <a:lvl3pPr indent="-317500" lvl="2" marL="1371600" rtl="0" algn="l">
              <a:lnSpc>
                <a:spcPct val="90000"/>
              </a:lnSpc>
              <a:spcBef>
                <a:spcPts val="400"/>
              </a:spcBef>
              <a:spcAft>
                <a:spcPts val="0"/>
              </a:spcAft>
              <a:buClr>
                <a:schemeClr val="lt1"/>
              </a:buClr>
              <a:buSzPts val="1400"/>
              <a:buChar char="•"/>
              <a:defRPr/>
            </a:lvl3pPr>
            <a:lvl4pPr indent="-317500" lvl="3" marL="1828800" rtl="0" algn="l">
              <a:lnSpc>
                <a:spcPct val="90000"/>
              </a:lnSpc>
              <a:spcBef>
                <a:spcPts val="400"/>
              </a:spcBef>
              <a:spcAft>
                <a:spcPts val="0"/>
              </a:spcAft>
              <a:buClr>
                <a:schemeClr val="lt1"/>
              </a:buClr>
              <a:buSzPts val="1400"/>
              <a:buChar char="•"/>
              <a:defRPr/>
            </a:lvl4pPr>
            <a:lvl5pPr indent="-317500" lvl="4" marL="2286000" rtl="0" algn="l">
              <a:lnSpc>
                <a:spcPct val="90000"/>
              </a:lnSpc>
              <a:spcBef>
                <a:spcPts val="400"/>
              </a:spcBef>
              <a:spcAft>
                <a:spcPts val="0"/>
              </a:spcAft>
              <a:buClr>
                <a:schemeClr val="lt1"/>
              </a:buClr>
              <a:buSzPts val="1400"/>
              <a:buChar char="•"/>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88" name="Google Shape;88;p19"/>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1800"/>
              <a:buNone/>
              <a:defRPr b="1" sz="1800"/>
            </a:lvl1pPr>
            <a:lvl2pPr indent="-228600" lvl="1" marL="914400" rtl="0" algn="l">
              <a:lnSpc>
                <a:spcPct val="90000"/>
              </a:lnSpc>
              <a:spcBef>
                <a:spcPts val="400"/>
              </a:spcBef>
              <a:spcAft>
                <a:spcPts val="0"/>
              </a:spcAft>
              <a:buClr>
                <a:schemeClr val="lt1"/>
              </a:buClr>
              <a:buSzPts val="1500"/>
              <a:buNone/>
              <a:defRPr b="1" sz="1500"/>
            </a:lvl2pPr>
            <a:lvl3pPr indent="-228600" lvl="2" marL="1371600" rtl="0" algn="l">
              <a:lnSpc>
                <a:spcPct val="90000"/>
              </a:lnSpc>
              <a:spcBef>
                <a:spcPts val="400"/>
              </a:spcBef>
              <a:spcAft>
                <a:spcPts val="0"/>
              </a:spcAft>
              <a:buClr>
                <a:schemeClr val="lt1"/>
              </a:buClr>
              <a:buSzPts val="1400"/>
              <a:buNone/>
              <a:defRPr b="1" sz="1400"/>
            </a:lvl3pPr>
            <a:lvl4pPr indent="-228600" lvl="3" marL="1828800" rtl="0" algn="l">
              <a:lnSpc>
                <a:spcPct val="90000"/>
              </a:lnSpc>
              <a:spcBef>
                <a:spcPts val="400"/>
              </a:spcBef>
              <a:spcAft>
                <a:spcPts val="0"/>
              </a:spcAft>
              <a:buClr>
                <a:schemeClr val="lt1"/>
              </a:buClr>
              <a:buSzPts val="1200"/>
              <a:buNone/>
              <a:defRPr b="1" sz="1200"/>
            </a:lvl4pPr>
            <a:lvl5pPr indent="-228600" lvl="4" marL="2286000" rtl="0" algn="l">
              <a:lnSpc>
                <a:spcPct val="90000"/>
              </a:lnSpc>
              <a:spcBef>
                <a:spcPts val="400"/>
              </a:spcBef>
              <a:spcAft>
                <a:spcPts val="0"/>
              </a:spcAft>
              <a:buClr>
                <a:schemeClr val="lt1"/>
              </a:buClr>
              <a:buSzPts val="1200"/>
              <a:buNone/>
              <a:defRPr b="1" sz="1200"/>
            </a:lvl5pPr>
            <a:lvl6pPr indent="-228600" lvl="5" marL="2743200" rtl="0" algn="l">
              <a:lnSpc>
                <a:spcPct val="90000"/>
              </a:lnSpc>
              <a:spcBef>
                <a:spcPts val="400"/>
              </a:spcBef>
              <a:spcAft>
                <a:spcPts val="0"/>
              </a:spcAft>
              <a:buClr>
                <a:schemeClr val="lt1"/>
              </a:buClr>
              <a:buSzPts val="1200"/>
              <a:buNone/>
              <a:defRPr b="1" sz="1200"/>
            </a:lvl6pPr>
            <a:lvl7pPr indent="-228600" lvl="6" marL="3200400" rtl="0" algn="l">
              <a:lnSpc>
                <a:spcPct val="90000"/>
              </a:lnSpc>
              <a:spcBef>
                <a:spcPts val="400"/>
              </a:spcBef>
              <a:spcAft>
                <a:spcPts val="0"/>
              </a:spcAft>
              <a:buClr>
                <a:schemeClr val="lt1"/>
              </a:buClr>
              <a:buSzPts val="1200"/>
              <a:buNone/>
              <a:defRPr b="1" sz="1200"/>
            </a:lvl7pPr>
            <a:lvl8pPr indent="-228600" lvl="7" marL="3657600" rtl="0" algn="l">
              <a:lnSpc>
                <a:spcPct val="90000"/>
              </a:lnSpc>
              <a:spcBef>
                <a:spcPts val="400"/>
              </a:spcBef>
              <a:spcAft>
                <a:spcPts val="0"/>
              </a:spcAft>
              <a:buClr>
                <a:schemeClr val="lt1"/>
              </a:buClr>
              <a:buSzPts val="1200"/>
              <a:buNone/>
              <a:defRPr b="1" sz="1200"/>
            </a:lvl8pPr>
            <a:lvl9pPr indent="-228600" lvl="8" marL="4114800" rtl="0" algn="l">
              <a:lnSpc>
                <a:spcPct val="90000"/>
              </a:lnSpc>
              <a:spcBef>
                <a:spcPts val="400"/>
              </a:spcBef>
              <a:spcAft>
                <a:spcPts val="0"/>
              </a:spcAft>
              <a:buClr>
                <a:schemeClr val="lt1"/>
              </a:buClr>
              <a:buSzPts val="1200"/>
              <a:buNone/>
              <a:defRPr b="1" sz="1200"/>
            </a:lvl9pPr>
          </a:lstStyle>
          <a:p/>
        </p:txBody>
      </p:sp>
      <p:sp>
        <p:nvSpPr>
          <p:cNvPr id="89" name="Google Shape;89;p19"/>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lt1"/>
              </a:buClr>
              <a:buSzPts val="1400"/>
              <a:buChar char="•"/>
              <a:defRPr/>
            </a:lvl1pPr>
            <a:lvl2pPr indent="-317500" lvl="1" marL="914400" rtl="0" algn="l">
              <a:lnSpc>
                <a:spcPct val="90000"/>
              </a:lnSpc>
              <a:spcBef>
                <a:spcPts val="400"/>
              </a:spcBef>
              <a:spcAft>
                <a:spcPts val="0"/>
              </a:spcAft>
              <a:buClr>
                <a:schemeClr val="lt1"/>
              </a:buClr>
              <a:buSzPts val="1400"/>
              <a:buChar char="•"/>
              <a:defRPr/>
            </a:lvl2pPr>
            <a:lvl3pPr indent="-317500" lvl="2" marL="1371600" rtl="0" algn="l">
              <a:lnSpc>
                <a:spcPct val="90000"/>
              </a:lnSpc>
              <a:spcBef>
                <a:spcPts val="400"/>
              </a:spcBef>
              <a:spcAft>
                <a:spcPts val="0"/>
              </a:spcAft>
              <a:buClr>
                <a:schemeClr val="lt1"/>
              </a:buClr>
              <a:buSzPts val="1400"/>
              <a:buChar char="•"/>
              <a:defRPr/>
            </a:lvl3pPr>
            <a:lvl4pPr indent="-317500" lvl="3" marL="1828800" rtl="0" algn="l">
              <a:lnSpc>
                <a:spcPct val="90000"/>
              </a:lnSpc>
              <a:spcBef>
                <a:spcPts val="400"/>
              </a:spcBef>
              <a:spcAft>
                <a:spcPts val="0"/>
              </a:spcAft>
              <a:buClr>
                <a:schemeClr val="lt1"/>
              </a:buClr>
              <a:buSzPts val="1400"/>
              <a:buChar char="•"/>
              <a:defRPr/>
            </a:lvl4pPr>
            <a:lvl5pPr indent="-317500" lvl="4" marL="2286000" rtl="0" algn="l">
              <a:lnSpc>
                <a:spcPct val="90000"/>
              </a:lnSpc>
              <a:spcBef>
                <a:spcPts val="400"/>
              </a:spcBef>
              <a:spcAft>
                <a:spcPts val="0"/>
              </a:spcAft>
              <a:buClr>
                <a:schemeClr val="lt1"/>
              </a:buClr>
              <a:buSzPts val="1400"/>
              <a:buChar char="•"/>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90" name="Google Shape;90;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1" name="Google Shape;91;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2" name="Google Shape;92;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2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5" name="Google Shape;95;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6" name="Google Shape;96;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7" name="Google Shape;97;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0" name="Google Shape;100;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1" name="Google Shape;101;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2" name="Shape 102"/>
        <p:cNvGrpSpPr/>
        <p:nvPr/>
      </p:nvGrpSpPr>
      <p:grpSpPr>
        <a:xfrm>
          <a:off x="0" y="0"/>
          <a:ext cx="0" cy="0"/>
          <a:chOff x="0" y="0"/>
          <a:chExt cx="0" cy="0"/>
        </a:xfrm>
      </p:grpSpPr>
      <p:sp>
        <p:nvSpPr>
          <p:cNvPr id="103" name="Google Shape;103;p2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lt1"/>
              </a:buClr>
              <a:buSzPts val="2400"/>
              <a:buFont typeface="Calibri"/>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4" name="Google Shape;104;p22"/>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lt1"/>
              </a:buClr>
              <a:buSzPts val="2400"/>
              <a:buChar char="•"/>
              <a:defRPr sz="2400"/>
            </a:lvl1pPr>
            <a:lvl2pPr indent="-361950" lvl="1" marL="914400" rtl="0" algn="l">
              <a:lnSpc>
                <a:spcPct val="90000"/>
              </a:lnSpc>
              <a:spcBef>
                <a:spcPts val="400"/>
              </a:spcBef>
              <a:spcAft>
                <a:spcPts val="0"/>
              </a:spcAft>
              <a:buClr>
                <a:schemeClr val="lt1"/>
              </a:buClr>
              <a:buSzPts val="2100"/>
              <a:buChar char="•"/>
              <a:defRPr sz="2100"/>
            </a:lvl2pPr>
            <a:lvl3pPr indent="-342900" lvl="2" marL="1371600" rtl="0" algn="l">
              <a:lnSpc>
                <a:spcPct val="90000"/>
              </a:lnSpc>
              <a:spcBef>
                <a:spcPts val="400"/>
              </a:spcBef>
              <a:spcAft>
                <a:spcPts val="0"/>
              </a:spcAft>
              <a:buClr>
                <a:schemeClr val="lt1"/>
              </a:buClr>
              <a:buSzPts val="1800"/>
              <a:buChar char="•"/>
              <a:defRPr sz="1800"/>
            </a:lvl3pPr>
            <a:lvl4pPr indent="-323850" lvl="3" marL="1828800" rtl="0" algn="l">
              <a:lnSpc>
                <a:spcPct val="90000"/>
              </a:lnSpc>
              <a:spcBef>
                <a:spcPts val="400"/>
              </a:spcBef>
              <a:spcAft>
                <a:spcPts val="0"/>
              </a:spcAft>
              <a:buClr>
                <a:schemeClr val="lt1"/>
              </a:buClr>
              <a:buSzPts val="1500"/>
              <a:buChar char="•"/>
              <a:defRPr sz="1500"/>
            </a:lvl4pPr>
            <a:lvl5pPr indent="-323850" lvl="4" marL="2286000" rtl="0" algn="l">
              <a:lnSpc>
                <a:spcPct val="90000"/>
              </a:lnSpc>
              <a:spcBef>
                <a:spcPts val="400"/>
              </a:spcBef>
              <a:spcAft>
                <a:spcPts val="0"/>
              </a:spcAft>
              <a:buClr>
                <a:schemeClr val="lt1"/>
              </a:buClr>
              <a:buSzPts val="1500"/>
              <a:buChar char="•"/>
              <a:defRPr sz="1500"/>
            </a:lvl5pPr>
            <a:lvl6pPr indent="-323850" lvl="5" marL="2743200" rtl="0" algn="l">
              <a:lnSpc>
                <a:spcPct val="90000"/>
              </a:lnSpc>
              <a:spcBef>
                <a:spcPts val="400"/>
              </a:spcBef>
              <a:spcAft>
                <a:spcPts val="0"/>
              </a:spcAft>
              <a:buClr>
                <a:schemeClr val="lt1"/>
              </a:buClr>
              <a:buSzPts val="1500"/>
              <a:buChar char="•"/>
              <a:defRPr sz="1500"/>
            </a:lvl6pPr>
            <a:lvl7pPr indent="-323850" lvl="6" marL="3200400" rtl="0" algn="l">
              <a:lnSpc>
                <a:spcPct val="90000"/>
              </a:lnSpc>
              <a:spcBef>
                <a:spcPts val="400"/>
              </a:spcBef>
              <a:spcAft>
                <a:spcPts val="0"/>
              </a:spcAft>
              <a:buClr>
                <a:schemeClr val="lt1"/>
              </a:buClr>
              <a:buSzPts val="1500"/>
              <a:buChar char="•"/>
              <a:defRPr sz="1500"/>
            </a:lvl7pPr>
            <a:lvl8pPr indent="-323850" lvl="7" marL="3657600" rtl="0" algn="l">
              <a:lnSpc>
                <a:spcPct val="90000"/>
              </a:lnSpc>
              <a:spcBef>
                <a:spcPts val="400"/>
              </a:spcBef>
              <a:spcAft>
                <a:spcPts val="0"/>
              </a:spcAft>
              <a:buClr>
                <a:schemeClr val="lt1"/>
              </a:buClr>
              <a:buSzPts val="1500"/>
              <a:buChar char="•"/>
              <a:defRPr sz="1500"/>
            </a:lvl8pPr>
            <a:lvl9pPr indent="-323850" lvl="8" marL="4114800" rtl="0" algn="l">
              <a:lnSpc>
                <a:spcPct val="90000"/>
              </a:lnSpc>
              <a:spcBef>
                <a:spcPts val="400"/>
              </a:spcBef>
              <a:spcAft>
                <a:spcPts val="0"/>
              </a:spcAft>
              <a:buClr>
                <a:schemeClr val="lt1"/>
              </a:buClr>
              <a:buSzPts val="1500"/>
              <a:buChar char="•"/>
              <a:defRPr sz="1500"/>
            </a:lvl9pPr>
          </a:lstStyle>
          <a:p/>
        </p:txBody>
      </p:sp>
      <p:sp>
        <p:nvSpPr>
          <p:cNvPr id="105" name="Google Shape;105;p22"/>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1200"/>
              <a:buNone/>
              <a:defRPr sz="1200"/>
            </a:lvl1pPr>
            <a:lvl2pPr indent="-228600" lvl="1" marL="914400" rtl="0" algn="l">
              <a:lnSpc>
                <a:spcPct val="90000"/>
              </a:lnSpc>
              <a:spcBef>
                <a:spcPts val="400"/>
              </a:spcBef>
              <a:spcAft>
                <a:spcPts val="0"/>
              </a:spcAft>
              <a:buClr>
                <a:schemeClr val="lt1"/>
              </a:buClr>
              <a:buSzPts val="1100"/>
              <a:buNone/>
              <a:defRPr sz="1100"/>
            </a:lvl2pPr>
            <a:lvl3pPr indent="-228600" lvl="2" marL="1371600" rtl="0" algn="l">
              <a:lnSpc>
                <a:spcPct val="90000"/>
              </a:lnSpc>
              <a:spcBef>
                <a:spcPts val="400"/>
              </a:spcBef>
              <a:spcAft>
                <a:spcPts val="0"/>
              </a:spcAft>
              <a:buClr>
                <a:schemeClr val="lt1"/>
              </a:buClr>
              <a:buSzPts val="900"/>
              <a:buNone/>
              <a:defRPr sz="900"/>
            </a:lvl3pPr>
            <a:lvl4pPr indent="-228600" lvl="3" marL="1828800" rtl="0" algn="l">
              <a:lnSpc>
                <a:spcPct val="90000"/>
              </a:lnSpc>
              <a:spcBef>
                <a:spcPts val="400"/>
              </a:spcBef>
              <a:spcAft>
                <a:spcPts val="0"/>
              </a:spcAft>
              <a:buClr>
                <a:schemeClr val="lt1"/>
              </a:buClr>
              <a:buSzPts val="800"/>
              <a:buNone/>
              <a:defRPr sz="800"/>
            </a:lvl4pPr>
            <a:lvl5pPr indent="-228600" lvl="4" marL="2286000" rtl="0" algn="l">
              <a:lnSpc>
                <a:spcPct val="90000"/>
              </a:lnSpc>
              <a:spcBef>
                <a:spcPts val="400"/>
              </a:spcBef>
              <a:spcAft>
                <a:spcPts val="0"/>
              </a:spcAft>
              <a:buClr>
                <a:schemeClr val="lt1"/>
              </a:buClr>
              <a:buSzPts val="800"/>
              <a:buNone/>
              <a:defRPr sz="800"/>
            </a:lvl5pPr>
            <a:lvl6pPr indent="-228600" lvl="5" marL="2743200" rtl="0" algn="l">
              <a:lnSpc>
                <a:spcPct val="90000"/>
              </a:lnSpc>
              <a:spcBef>
                <a:spcPts val="400"/>
              </a:spcBef>
              <a:spcAft>
                <a:spcPts val="0"/>
              </a:spcAft>
              <a:buClr>
                <a:schemeClr val="lt1"/>
              </a:buClr>
              <a:buSzPts val="800"/>
              <a:buNone/>
              <a:defRPr sz="800"/>
            </a:lvl6pPr>
            <a:lvl7pPr indent="-228600" lvl="6" marL="3200400" rtl="0" algn="l">
              <a:lnSpc>
                <a:spcPct val="90000"/>
              </a:lnSpc>
              <a:spcBef>
                <a:spcPts val="400"/>
              </a:spcBef>
              <a:spcAft>
                <a:spcPts val="0"/>
              </a:spcAft>
              <a:buClr>
                <a:schemeClr val="lt1"/>
              </a:buClr>
              <a:buSzPts val="800"/>
              <a:buNone/>
              <a:defRPr sz="800"/>
            </a:lvl7pPr>
            <a:lvl8pPr indent="-228600" lvl="7" marL="3657600" rtl="0" algn="l">
              <a:lnSpc>
                <a:spcPct val="90000"/>
              </a:lnSpc>
              <a:spcBef>
                <a:spcPts val="400"/>
              </a:spcBef>
              <a:spcAft>
                <a:spcPts val="0"/>
              </a:spcAft>
              <a:buClr>
                <a:schemeClr val="lt1"/>
              </a:buClr>
              <a:buSzPts val="800"/>
              <a:buNone/>
              <a:defRPr sz="800"/>
            </a:lvl8pPr>
            <a:lvl9pPr indent="-228600" lvl="8" marL="4114800" rtl="0" algn="l">
              <a:lnSpc>
                <a:spcPct val="90000"/>
              </a:lnSpc>
              <a:spcBef>
                <a:spcPts val="400"/>
              </a:spcBef>
              <a:spcAft>
                <a:spcPts val="0"/>
              </a:spcAft>
              <a:buClr>
                <a:schemeClr val="lt1"/>
              </a:buClr>
              <a:buSzPts val="800"/>
              <a:buNone/>
              <a:defRPr sz="800"/>
            </a:lvl9pPr>
          </a:lstStyle>
          <a:p/>
        </p:txBody>
      </p:sp>
      <p:sp>
        <p:nvSpPr>
          <p:cNvPr id="106" name="Google Shape;106;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7" name="Google Shape;107;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8" name="Google Shape;108;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9" name="Shape 109"/>
        <p:cNvGrpSpPr/>
        <p:nvPr/>
      </p:nvGrpSpPr>
      <p:grpSpPr>
        <a:xfrm>
          <a:off x="0" y="0"/>
          <a:ext cx="0" cy="0"/>
          <a:chOff x="0" y="0"/>
          <a:chExt cx="0" cy="0"/>
        </a:xfrm>
      </p:grpSpPr>
      <p:sp>
        <p:nvSpPr>
          <p:cNvPr id="110" name="Google Shape;110;p23"/>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lt1"/>
              </a:buClr>
              <a:buSzPts val="2400"/>
              <a:buFont typeface="Calibri"/>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1" name="Google Shape;111;p23"/>
          <p:cNvSpPr/>
          <p:nvPr>
            <p:ph idx="2" type="pic"/>
          </p:nvPr>
        </p:nvSpPr>
        <p:spPr>
          <a:xfrm>
            <a:off x="3887391" y="740569"/>
            <a:ext cx="4629300" cy="3655200"/>
          </a:xfrm>
          <a:prstGeom prst="rect">
            <a:avLst/>
          </a:prstGeom>
          <a:noFill/>
          <a:ln>
            <a:noFill/>
          </a:ln>
        </p:spPr>
      </p:sp>
      <p:sp>
        <p:nvSpPr>
          <p:cNvPr id="112" name="Google Shape;112;p23"/>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1200"/>
              <a:buNone/>
              <a:defRPr sz="1200"/>
            </a:lvl1pPr>
            <a:lvl2pPr indent="-228600" lvl="1" marL="914400" rtl="0" algn="l">
              <a:lnSpc>
                <a:spcPct val="90000"/>
              </a:lnSpc>
              <a:spcBef>
                <a:spcPts val="400"/>
              </a:spcBef>
              <a:spcAft>
                <a:spcPts val="0"/>
              </a:spcAft>
              <a:buClr>
                <a:schemeClr val="lt1"/>
              </a:buClr>
              <a:buSzPts val="1100"/>
              <a:buNone/>
              <a:defRPr sz="1100"/>
            </a:lvl2pPr>
            <a:lvl3pPr indent="-228600" lvl="2" marL="1371600" rtl="0" algn="l">
              <a:lnSpc>
                <a:spcPct val="90000"/>
              </a:lnSpc>
              <a:spcBef>
                <a:spcPts val="400"/>
              </a:spcBef>
              <a:spcAft>
                <a:spcPts val="0"/>
              </a:spcAft>
              <a:buClr>
                <a:schemeClr val="lt1"/>
              </a:buClr>
              <a:buSzPts val="900"/>
              <a:buNone/>
              <a:defRPr sz="900"/>
            </a:lvl3pPr>
            <a:lvl4pPr indent="-228600" lvl="3" marL="1828800" rtl="0" algn="l">
              <a:lnSpc>
                <a:spcPct val="90000"/>
              </a:lnSpc>
              <a:spcBef>
                <a:spcPts val="400"/>
              </a:spcBef>
              <a:spcAft>
                <a:spcPts val="0"/>
              </a:spcAft>
              <a:buClr>
                <a:schemeClr val="lt1"/>
              </a:buClr>
              <a:buSzPts val="800"/>
              <a:buNone/>
              <a:defRPr sz="800"/>
            </a:lvl4pPr>
            <a:lvl5pPr indent="-228600" lvl="4" marL="2286000" rtl="0" algn="l">
              <a:lnSpc>
                <a:spcPct val="90000"/>
              </a:lnSpc>
              <a:spcBef>
                <a:spcPts val="400"/>
              </a:spcBef>
              <a:spcAft>
                <a:spcPts val="0"/>
              </a:spcAft>
              <a:buClr>
                <a:schemeClr val="lt1"/>
              </a:buClr>
              <a:buSzPts val="800"/>
              <a:buNone/>
              <a:defRPr sz="800"/>
            </a:lvl5pPr>
            <a:lvl6pPr indent="-228600" lvl="5" marL="2743200" rtl="0" algn="l">
              <a:lnSpc>
                <a:spcPct val="90000"/>
              </a:lnSpc>
              <a:spcBef>
                <a:spcPts val="400"/>
              </a:spcBef>
              <a:spcAft>
                <a:spcPts val="0"/>
              </a:spcAft>
              <a:buClr>
                <a:schemeClr val="lt1"/>
              </a:buClr>
              <a:buSzPts val="800"/>
              <a:buNone/>
              <a:defRPr sz="800"/>
            </a:lvl6pPr>
            <a:lvl7pPr indent="-228600" lvl="6" marL="3200400" rtl="0" algn="l">
              <a:lnSpc>
                <a:spcPct val="90000"/>
              </a:lnSpc>
              <a:spcBef>
                <a:spcPts val="400"/>
              </a:spcBef>
              <a:spcAft>
                <a:spcPts val="0"/>
              </a:spcAft>
              <a:buClr>
                <a:schemeClr val="lt1"/>
              </a:buClr>
              <a:buSzPts val="800"/>
              <a:buNone/>
              <a:defRPr sz="800"/>
            </a:lvl7pPr>
            <a:lvl8pPr indent="-228600" lvl="7" marL="3657600" rtl="0" algn="l">
              <a:lnSpc>
                <a:spcPct val="90000"/>
              </a:lnSpc>
              <a:spcBef>
                <a:spcPts val="400"/>
              </a:spcBef>
              <a:spcAft>
                <a:spcPts val="0"/>
              </a:spcAft>
              <a:buClr>
                <a:schemeClr val="lt1"/>
              </a:buClr>
              <a:buSzPts val="800"/>
              <a:buNone/>
              <a:defRPr sz="800"/>
            </a:lvl8pPr>
            <a:lvl9pPr indent="-228600" lvl="8" marL="4114800" rtl="0" algn="l">
              <a:lnSpc>
                <a:spcPct val="90000"/>
              </a:lnSpc>
              <a:spcBef>
                <a:spcPts val="400"/>
              </a:spcBef>
              <a:spcAft>
                <a:spcPts val="0"/>
              </a:spcAft>
              <a:buClr>
                <a:schemeClr val="lt1"/>
              </a:buClr>
              <a:buSzPts val="800"/>
              <a:buNone/>
              <a:defRPr sz="800"/>
            </a:lvl9pPr>
          </a:lstStyle>
          <a:p/>
        </p:txBody>
      </p:sp>
      <p:sp>
        <p:nvSpPr>
          <p:cNvPr id="113" name="Google Shape;113;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4" name="Google Shape;114;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5" name="Google Shape;115;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6" name="Shape 116"/>
        <p:cNvGrpSpPr/>
        <p:nvPr/>
      </p:nvGrpSpPr>
      <p:grpSpPr>
        <a:xfrm>
          <a:off x="0" y="0"/>
          <a:ext cx="0" cy="0"/>
          <a:chOff x="0" y="0"/>
          <a:chExt cx="0" cy="0"/>
        </a:xfrm>
      </p:grpSpPr>
      <p:sp>
        <p:nvSpPr>
          <p:cNvPr id="117" name="Google Shape;117;p2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8" name="Google Shape;118;p2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lt1"/>
              </a:buClr>
              <a:buSzPts val="1400"/>
              <a:buChar char="•"/>
              <a:defRPr/>
            </a:lvl1pPr>
            <a:lvl2pPr indent="-317500" lvl="1" marL="914400" rtl="0" algn="l">
              <a:lnSpc>
                <a:spcPct val="90000"/>
              </a:lnSpc>
              <a:spcBef>
                <a:spcPts val="400"/>
              </a:spcBef>
              <a:spcAft>
                <a:spcPts val="0"/>
              </a:spcAft>
              <a:buClr>
                <a:schemeClr val="lt1"/>
              </a:buClr>
              <a:buSzPts val="1400"/>
              <a:buChar char="•"/>
              <a:defRPr/>
            </a:lvl2pPr>
            <a:lvl3pPr indent="-317500" lvl="2" marL="1371600" rtl="0" algn="l">
              <a:lnSpc>
                <a:spcPct val="90000"/>
              </a:lnSpc>
              <a:spcBef>
                <a:spcPts val="400"/>
              </a:spcBef>
              <a:spcAft>
                <a:spcPts val="0"/>
              </a:spcAft>
              <a:buClr>
                <a:schemeClr val="lt1"/>
              </a:buClr>
              <a:buSzPts val="1400"/>
              <a:buChar char="•"/>
              <a:defRPr/>
            </a:lvl3pPr>
            <a:lvl4pPr indent="-317500" lvl="3" marL="1828800" rtl="0" algn="l">
              <a:lnSpc>
                <a:spcPct val="90000"/>
              </a:lnSpc>
              <a:spcBef>
                <a:spcPts val="400"/>
              </a:spcBef>
              <a:spcAft>
                <a:spcPts val="0"/>
              </a:spcAft>
              <a:buClr>
                <a:schemeClr val="lt1"/>
              </a:buClr>
              <a:buSzPts val="1400"/>
              <a:buChar char="•"/>
              <a:defRPr/>
            </a:lvl4pPr>
            <a:lvl5pPr indent="-317500" lvl="4" marL="2286000" rtl="0" algn="l">
              <a:lnSpc>
                <a:spcPct val="90000"/>
              </a:lnSpc>
              <a:spcBef>
                <a:spcPts val="400"/>
              </a:spcBef>
              <a:spcAft>
                <a:spcPts val="0"/>
              </a:spcAft>
              <a:buClr>
                <a:schemeClr val="lt1"/>
              </a:buClr>
              <a:buSzPts val="1400"/>
              <a:buChar char="•"/>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9" name="Google Shape;119;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0" name="Google Shape;120;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1" name="Google Shape;121;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2" name="Shape 122"/>
        <p:cNvGrpSpPr/>
        <p:nvPr/>
      </p:nvGrpSpPr>
      <p:grpSpPr>
        <a:xfrm>
          <a:off x="0" y="0"/>
          <a:ext cx="0" cy="0"/>
          <a:chOff x="0" y="0"/>
          <a:chExt cx="0" cy="0"/>
        </a:xfrm>
      </p:grpSpPr>
      <p:sp>
        <p:nvSpPr>
          <p:cNvPr id="123" name="Google Shape;123;p25"/>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4" name="Google Shape;124;p25"/>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lt1"/>
              </a:buClr>
              <a:buSzPts val="1400"/>
              <a:buChar char="•"/>
              <a:defRPr/>
            </a:lvl1pPr>
            <a:lvl2pPr indent="-317500" lvl="1" marL="914400" rtl="0" algn="l">
              <a:lnSpc>
                <a:spcPct val="90000"/>
              </a:lnSpc>
              <a:spcBef>
                <a:spcPts val="400"/>
              </a:spcBef>
              <a:spcAft>
                <a:spcPts val="0"/>
              </a:spcAft>
              <a:buClr>
                <a:schemeClr val="lt1"/>
              </a:buClr>
              <a:buSzPts val="1400"/>
              <a:buChar char="•"/>
              <a:defRPr/>
            </a:lvl2pPr>
            <a:lvl3pPr indent="-317500" lvl="2" marL="1371600" rtl="0" algn="l">
              <a:lnSpc>
                <a:spcPct val="90000"/>
              </a:lnSpc>
              <a:spcBef>
                <a:spcPts val="400"/>
              </a:spcBef>
              <a:spcAft>
                <a:spcPts val="0"/>
              </a:spcAft>
              <a:buClr>
                <a:schemeClr val="lt1"/>
              </a:buClr>
              <a:buSzPts val="1400"/>
              <a:buChar char="•"/>
              <a:defRPr/>
            </a:lvl3pPr>
            <a:lvl4pPr indent="-317500" lvl="3" marL="1828800" rtl="0" algn="l">
              <a:lnSpc>
                <a:spcPct val="90000"/>
              </a:lnSpc>
              <a:spcBef>
                <a:spcPts val="400"/>
              </a:spcBef>
              <a:spcAft>
                <a:spcPts val="0"/>
              </a:spcAft>
              <a:buClr>
                <a:schemeClr val="lt1"/>
              </a:buClr>
              <a:buSzPts val="1400"/>
              <a:buChar char="•"/>
              <a:defRPr/>
            </a:lvl4pPr>
            <a:lvl5pPr indent="-317500" lvl="4" marL="2286000" rtl="0" algn="l">
              <a:lnSpc>
                <a:spcPct val="90000"/>
              </a:lnSpc>
              <a:spcBef>
                <a:spcPts val="400"/>
              </a:spcBef>
              <a:spcAft>
                <a:spcPts val="0"/>
              </a:spcAft>
              <a:buClr>
                <a:schemeClr val="lt1"/>
              </a:buClr>
              <a:buSzPts val="1400"/>
              <a:buChar char="•"/>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25" name="Google Shape;125;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6" name="Google Shape;126;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7" name="Google Shape;127;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lt1"/>
              </a:buClr>
              <a:buSzPts val="3300"/>
              <a:buFont typeface="Calibri"/>
              <a:buNone/>
              <a:defRPr b="0" i="0" sz="33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0"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18.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19.png"/><Relationship Id="rId8"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loom.com/share/6799546b99744ccca98bb8feff701329" TargetMode="External"/><Relationship Id="rId4" Type="http://schemas.openxmlformats.org/officeDocument/2006/relationships/hyperlink" Target="https://vcc.onrender.com/" TargetMode="External"/><Relationship Id="rId9" Type="http://schemas.openxmlformats.org/officeDocument/2006/relationships/hyperlink" Target="https://www.loom.com/share/6799546b99744ccca98bb8feff701329" TargetMode="External"/><Relationship Id="rId5" Type="http://schemas.openxmlformats.org/officeDocument/2006/relationships/hyperlink" Target="https://vcc.onrender.com/" TargetMode="External"/><Relationship Id="rId6" Type="http://schemas.openxmlformats.org/officeDocument/2006/relationships/hyperlink" Target="https://vcc.onrender.com/" TargetMode="External"/><Relationship Id="rId7" Type="http://schemas.openxmlformats.org/officeDocument/2006/relationships/hyperlink" Target="https://www.loom.com/share/6799546b99744ccca98bb8feff701329" TargetMode="External"/><Relationship Id="rId8"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26.png"/><Relationship Id="rId6"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jpg"/><Relationship Id="rId5"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2.png"/><Relationship Id="rId5" Type="http://schemas.openxmlformats.org/officeDocument/2006/relationships/image" Target="../media/image11.png"/><Relationship Id="rId6"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1" name="Shape 131"/>
        <p:cNvGrpSpPr/>
        <p:nvPr/>
      </p:nvGrpSpPr>
      <p:grpSpPr>
        <a:xfrm>
          <a:off x="0" y="0"/>
          <a:ext cx="0" cy="0"/>
          <a:chOff x="0" y="0"/>
          <a:chExt cx="0" cy="0"/>
        </a:xfrm>
      </p:grpSpPr>
      <p:sp>
        <p:nvSpPr>
          <p:cNvPr id="132" name="Google Shape;132;p26"/>
          <p:cNvSpPr txBox="1"/>
          <p:nvPr/>
        </p:nvSpPr>
        <p:spPr>
          <a:xfrm>
            <a:off x="446633" y="851585"/>
            <a:ext cx="4867200" cy="1595400"/>
          </a:xfrm>
          <a:prstGeom prst="rect">
            <a:avLst/>
          </a:prstGeom>
          <a:noFill/>
          <a:ln>
            <a:noFill/>
          </a:ln>
        </p:spPr>
        <p:txBody>
          <a:bodyPr anchorCtr="0" anchor="t" bIns="51425" lIns="51425" spcFirstLastPara="1" rIns="51425" wrap="square" tIns="51425">
            <a:noAutofit/>
          </a:bodyPr>
          <a:lstStyle/>
          <a:p>
            <a:pPr indent="0" lvl="0" marL="0" marR="0" rtl="0" algn="l">
              <a:lnSpc>
                <a:spcPct val="100000"/>
              </a:lnSpc>
              <a:spcBef>
                <a:spcPts val="0"/>
              </a:spcBef>
              <a:spcAft>
                <a:spcPts val="0"/>
              </a:spcAft>
              <a:buClr>
                <a:srgbClr val="000000"/>
              </a:buClr>
              <a:buSzPts val="2900"/>
              <a:buFont typeface="Arial"/>
              <a:buNone/>
            </a:pPr>
            <a:r>
              <a:t/>
            </a:r>
            <a:endParaRPr b="1" i="0" sz="27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900"/>
              <a:buFont typeface="Arial"/>
              <a:buNone/>
            </a:pPr>
            <a:r>
              <a:rPr b="1" i="0" lang="en" sz="2700" u="none" cap="none" strike="noStrike">
                <a:solidFill>
                  <a:srgbClr val="FFFFFF"/>
                </a:solidFill>
                <a:latin typeface="Arial"/>
                <a:ea typeface="Arial"/>
                <a:cs typeface="Arial"/>
                <a:sym typeface="Arial"/>
              </a:rPr>
              <a:t>HUDAG x </a:t>
            </a:r>
            <a:r>
              <a:rPr b="1" lang="en" sz="2700">
                <a:solidFill>
                  <a:srgbClr val="FFFFFF"/>
                </a:solidFill>
              </a:rPr>
              <a:t>HBC x</a:t>
            </a:r>
            <a:r>
              <a:rPr b="1" i="0" lang="en" sz="2700" u="none" cap="none" strike="noStrike">
                <a:solidFill>
                  <a:srgbClr val="FFFFFF"/>
                </a:solidFill>
                <a:latin typeface="Arial"/>
                <a:ea typeface="Arial"/>
                <a:cs typeface="Arial"/>
                <a:sym typeface="Arial"/>
              </a:rPr>
              <a:t> </a:t>
            </a:r>
            <a:r>
              <a:rPr b="1" lang="en" sz="2700">
                <a:solidFill>
                  <a:srgbClr val="FFFFFF"/>
                </a:solidFill>
              </a:rPr>
              <a:t>SouthPole</a:t>
            </a:r>
            <a:r>
              <a:rPr b="1" i="0" lang="en" sz="2700" u="none" cap="none" strike="noStrike">
                <a:solidFill>
                  <a:srgbClr val="FFFFFF"/>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900"/>
              <a:buFont typeface="Arial"/>
              <a:buNone/>
            </a:pPr>
            <a:r>
              <a:rPr b="1" lang="en" sz="2700">
                <a:solidFill>
                  <a:srgbClr val="FFFFFF"/>
                </a:solidFill>
              </a:rPr>
              <a:t>Final</a:t>
            </a:r>
            <a:r>
              <a:rPr b="1" i="0" lang="en" sz="2700" u="none" cap="none" strike="noStrike">
                <a:solidFill>
                  <a:srgbClr val="FFFFFF"/>
                </a:solidFill>
                <a:latin typeface="Arial"/>
                <a:ea typeface="Arial"/>
                <a:cs typeface="Arial"/>
                <a:sym typeface="Arial"/>
              </a:rPr>
              <a:t> Presentation</a:t>
            </a:r>
            <a:endParaRPr b="1" i="0" sz="27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900"/>
              <a:buFont typeface="Arial"/>
              <a:buNone/>
            </a:pPr>
            <a:r>
              <a:rPr b="1" lang="en" sz="2700">
                <a:solidFill>
                  <a:srgbClr val="FFFFFF"/>
                </a:solidFill>
              </a:rPr>
              <a:t>1/26</a:t>
            </a:r>
            <a:endParaRPr b="1" sz="2700">
              <a:solidFill>
                <a:srgbClr val="FFFFFF"/>
              </a:solidFill>
            </a:endParaRPr>
          </a:p>
          <a:p>
            <a:pPr indent="0" lvl="0" marL="0" marR="0" rtl="0" algn="l">
              <a:lnSpc>
                <a:spcPct val="100000"/>
              </a:lnSpc>
              <a:spcBef>
                <a:spcPts val="0"/>
              </a:spcBef>
              <a:spcAft>
                <a:spcPts val="0"/>
              </a:spcAft>
              <a:buClr>
                <a:srgbClr val="000000"/>
              </a:buClr>
              <a:buSzPts val="2900"/>
              <a:buFont typeface="Arial"/>
              <a:buNone/>
            </a:pPr>
            <a:r>
              <a:t/>
            </a:r>
            <a:endParaRPr b="0" i="0" sz="1100" u="none" cap="none" strike="noStrike">
              <a:solidFill>
                <a:srgbClr val="000000"/>
              </a:solidFill>
              <a:latin typeface="Arial"/>
              <a:ea typeface="Arial"/>
              <a:cs typeface="Arial"/>
              <a:sym typeface="Arial"/>
            </a:endParaRPr>
          </a:p>
        </p:txBody>
      </p:sp>
      <p:cxnSp>
        <p:nvCxnSpPr>
          <p:cNvPr id="133" name="Google Shape;133;p26"/>
          <p:cNvCxnSpPr/>
          <p:nvPr/>
        </p:nvCxnSpPr>
        <p:spPr>
          <a:xfrm>
            <a:off x="541301" y="2683879"/>
            <a:ext cx="1458600" cy="0"/>
          </a:xfrm>
          <a:prstGeom prst="straightConnector1">
            <a:avLst/>
          </a:prstGeom>
          <a:noFill/>
          <a:ln cap="flat" cmpd="sng" w="9525">
            <a:solidFill>
              <a:schemeClr val="lt1"/>
            </a:solidFill>
            <a:prstDash val="solid"/>
            <a:round/>
            <a:headEnd len="sm" w="sm" type="none"/>
            <a:tailEnd len="sm" w="sm" type="none"/>
          </a:ln>
        </p:spPr>
      </p:cxnSp>
      <p:pic>
        <p:nvPicPr>
          <p:cNvPr id="134" name="Google Shape;134;p26"/>
          <p:cNvPicPr preferRelativeResize="0"/>
          <p:nvPr/>
        </p:nvPicPr>
        <p:blipFill rotWithShape="1">
          <a:blip r:embed="rId3">
            <a:alphaModFix/>
          </a:blip>
          <a:srcRect b="0" l="0" r="0" t="0"/>
          <a:stretch/>
        </p:blipFill>
        <p:spPr>
          <a:xfrm>
            <a:off x="6647955" y="439169"/>
            <a:ext cx="2163452" cy="914618"/>
          </a:xfrm>
          <a:prstGeom prst="rect">
            <a:avLst/>
          </a:prstGeom>
          <a:noFill/>
          <a:ln>
            <a:noFill/>
          </a:ln>
        </p:spPr>
      </p:pic>
      <p:sp>
        <p:nvSpPr>
          <p:cNvPr id="135" name="Google Shape;135;p26"/>
          <p:cNvSpPr txBox="1"/>
          <p:nvPr/>
        </p:nvSpPr>
        <p:spPr>
          <a:xfrm>
            <a:off x="541300" y="2987422"/>
            <a:ext cx="4867200" cy="2032800"/>
          </a:xfrm>
          <a:prstGeom prst="rect">
            <a:avLst/>
          </a:prstGeom>
          <a:noFill/>
          <a:ln>
            <a:noFill/>
          </a:ln>
        </p:spPr>
        <p:txBody>
          <a:bodyPr anchorCtr="0" anchor="t" bIns="51425" lIns="51425" spcFirstLastPara="1" rIns="51425" wrap="square" tIns="51425">
            <a:noAutofit/>
          </a:bodyPr>
          <a:lstStyle/>
          <a:p>
            <a:pPr indent="0" lvl="0" marL="0" marR="0" rtl="0" algn="l">
              <a:lnSpc>
                <a:spcPct val="100000"/>
              </a:lnSpc>
              <a:spcBef>
                <a:spcPts val="0"/>
              </a:spcBef>
              <a:spcAft>
                <a:spcPts val="0"/>
              </a:spcAft>
              <a:buClr>
                <a:srgbClr val="000000"/>
              </a:buClr>
              <a:buSzPts val="2900"/>
              <a:buFont typeface="Arial"/>
              <a:buNone/>
            </a:pPr>
            <a:r>
              <a:rPr b="1" lang="en" sz="1200">
                <a:solidFill>
                  <a:srgbClr val="FFFFFF"/>
                </a:solidFill>
              </a:rPr>
              <a:t>Case Team Leads</a:t>
            </a:r>
            <a:endParaRPr b="1" sz="1200">
              <a:solidFill>
                <a:srgbClr val="FFFFFF"/>
              </a:solidFill>
            </a:endParaRPr>
          </a:p>
          <a:p>
            <a:pPr indent="0" lvl="0" marL="0" rtl="0" algn="l">
              <a:spcBef>
                <a:spcPts val="0"/>
              </a:spcBef>
              <a:spcAft>
                <a:spcPts val="0"/>
              </a:spcAft>
              <a:buClr>
                <a:schemeClr val="dk1"/>
              </a:buClr>
              <a:buSzPts val="2900"/>
              <a:buFont typeface="Arial"/>
              <a:buNone/>
            </a:pPr>
            <a:r>
              <a:rPr b="1" lang="en">
                <a:solidFill>
                  <a:schemeClr val="lt1"/>
                </a:solidFill>
              </a:rPr>
              <a:t>Andy Kim, William Zhang</a:t>
            </a:r>
            <a:endParaRPr b="1">
              <a:solidFill>
                <a:schemeClr val="lt1"/>
              </a:solidFill>
            </a:endParaRPr>
          </a:p>
          <a:p>
            <a:pPr indent="0" lvl="0" marL="0" rtl="0" algn="l">
              <a:spcBef>
                <a:spcPts val="0"/>
              </a:spcBef>
              <a:spcAft>
                <a:spcPts val="0"/>
              </a:spcAft>
              <a:buClr>
                <a:schemeClr val="dk1"/>
              </a:buClr>
              <a:buSzPts val="2900"/>
              <a:buFont typeface="Arial"/>
              <a:buNone/>
            </a:pPr>
            <a:r>
              <a:t/>
            </a:r>
            <a:endParaRPr b="1" sz="1600">
              <a:solidFill>
                <a:schemeClr val="lt1"/>
              </a:solidFill>
            </a:endParaRPr>
          </a:p>
          <a:p>
            <a:pPr indent="0" lvl="0" marL="0" rtl="0" algn="l">
              <a:spcBef>
                <a:spcPts val="0"/>
              </a:spcBef>
              <a:spcAft>
                <a:spcPts val="0"/>
              </a:spcAft>
              <a:buClr>
                <a:schemeClr val="dk1"/>
              </a:buClr>
              <a:buSzPts val="2900"/>
              <a:buFont typeface="Arial"/>
              <a:buNone/>
            </a:pPr>
            <a:r>
              <a:rPr b="1" lang="en" sz="1200">
                <a:solidFill>
                  <a:schemeClr val="lt1"/>
                </a:solidFill>
              </a:rPr>
              <a:t>Associate</a:t>
            </a:r>
            <a:endParaRPr b="1" sz="1200">
              <a:solidFill>
                <a:schemeClr val="lt1"/>
              </a:solidFill>
            </a:endParaRPr>
          </a:p>
          <a:p>
            <a:pPr indent="0" lvl="0" marL="0" rtl="0" algn="l">
              <a:spcBef>
                <a:spcPts val="0"/>
              </a:spcBef>
              <a:spcAft>
                <a:spcPts val="0"/>
              </a:spcAft>
              <a:buClr>
                <a:schemeClr val="dk1"/>
              </a:buClr>
              <a:buSzPts val="2900"/>
              <a:buFont typeface="Arial"/>
              <a:buNone/>
            </a:pPr>
            <a:r>
              <a:rPr b="1" lang="en">
                <a:solidFill>
                  <a:schemeClr val="lt1"/>
                </a:solidFill>
              </a:rPr>
              <a:t>Theo Datta</a:t>
            </a:r>
            <a:endParaRPr b="1">
              <a:solidFill>
                <a:schemeClr val="lt1"/>
              </a:solidFill>
            </a:endParaRPr>
          </a:p>
          <a:p>
            <a:pPr indent="0" lvl="0" marL="0" rtl="0" algn="l">
              <a:spcBef>
                <a:spcPts val="0"/>
              </a:spcBef>
              <a:spcAft>
                <a:spcPts val="0"/>
              </a:spcAft>
              <a:buClr>
                <a:schemeClr val="dk1"/>
              </a:buClr>
              <a:buSzPts val="2900"/>
              <a:buFont typeface="Arial"/>
              <a:buNone/>
            </a:pPr>
            <a:r>
              <a:t/>
            </a:r>
            <a:endParaRPr b="1" sz="1600">
              <a:solidFill>
                <a:schemeClr val="lt1"/>
              </a:solidFill>
            </a:endParaRPr>
          </a:p>
          <a:p>
            <a:pPr indent="0" lvl="0" marL="0" rtl="0" algn="l">
              <a:spcBef>
                <a:spcPts val="0"/>
              </a:spcBef>
              <a:spcAft>
                <a:spcPts val="0"/>
              </a:spcAft>
              <a:buClr>
                <a:schemeClr val="dk1"/>
              </a:buClr>
              <a:buSzPts val="2900"/>
              <a:buFont typeface="Arial"/>
              <a:buNone/>
            </a:pPr>
            <a:r>
              <a:rPr b="1" lang="en" sz="1200">
                <a:solidFill>
                  <a:schemeClr val="lt1"/>
                </a:solidFill>
              </a:rPr>
              <a:t>Analysts</a:t>
            </a:r>
            <a:endParaRPr b="1" sz="1200">
              <a:solidFill>
                <a:schemeClr val="lt1"/>
              </a:solidFill>
            </a:endParaRPr>
          </a:p>
          <a:p>
            <a:pPr indent="0" lvl="0" marL="0" rtl="0" algn="l">
              <a:spcBef>
                <a:spcPts val="0"/>
              </a:spcBef>
              <a:spcAft>
                <a:spcPts val="0"/>
              </a:spcAft>
              <a:buClr>
                <a:schemeClr val="dk1"/>
              </a:buClr>
              <a:buSzPts val="2900"/>
              <a:buFont typeface="Arial"/>
              <a:buNone/>
            </a:pPr>
            <a:r>
              <a:rPr b="1" lang="en">
                <a:solidFill>
                  <a:schemeClr val="lt1"/>
                </a:solidFill>
              </a:rPr>
              <a:t>Lucy Jiao, Brandon Kim, Eli Kirtley, Justin Liu</a:t>
            </a:r>
            <a:endParaRPr b="1">
              <a:solidFill>
                <a:schemeClr val="lt1"/>
              </a:solidFill>
            </a:endParaRPr>
          </a:p>
          <a:p>
            <a:pPr indent="0" lvl="0" marL="0" rtl="0" algn="l">
              <a:spcBef>
                <a:spcPts val="0"/>
              </a:spcBef>
              <a:spcAft>
                <a:spcPts val="0"/>
              </a:spcAft>
              <a:buClr>
                <a:schemeClr val="dk1"/>
              </a:buClr>
              <a:buSzPts val="2900"/>
              <a:buFont typeface="Arial"/>
              <a:buNone/>
            </a:pPr>
            <a:r>
              <a:rPr b="1" lang="en">
                <a:solidFill>
                  <a:schemeClr val="lt1"/>
                </a:solidFill>
              </a:rPr>
              <a:t>Shelly Liu, Henry Xuan, Gary Wu</a:t>
            </a:r>
            <a:endParaRPr b="1">
              <a:solidFill>
                <a:schemeClr val="lt1"/>
              </a:solidFill>
            </a:endParaRPr>
          </a:p>
          <a:p>
            <a:pPr indent="0" lvl="0" marL="0" marR="0" rtl="0" algn="l">
              <a:lnSpc>
                <a:spcPct val="100000"/>
              </a:lnSpc>
              <a:spcBef>
                <a:spcPts val="0"/>
              </a:spcBef>
              <a:spcAft>
                <a:spcPts val="0"/>
              </a:spcAft>
              <a:buClr>
                <a:srgbClr val="000000"/>
              </a:buClr>
              <a:buSzPts val="2900"/>
              <a:buFont typeface="Arial"/>
              <a:buNone/>
            </a:pPr>
            <a:r>
              <a:t/>
            </a:r>
            <a:endParaRPr b="1">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txBox="1"/>
          <p:nvPr>
            <p:ph type="title"/>
          </p:nvPr>
        </p:nvSpPr>
        <p:spPr>
          <a:xfrm>
            <a:off x="207050" y="151875"/>
            <a:ext cx="868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840"/>
              <a:t>Solution: Fully Verifiable On-chain Carbon Credit Ecosystem</a:t>
            </a:r>
            <a:endParaRPr b="1" sz="1840"/>
          </a:p>
        </p:txBody>
      </p:sp>
      <p:cxnSp>
        <p:nvCxnSpPr>
          <p:cNvPr id="241" name="Google Shape;241;p35"/>
          <p:cNvCxnSpPr/>
          <p:nvPr/>
        </p:nvCxnSpPr>
        <p:spPr>
          <a:xfrm>
            <a:off x="207053" y="811159"/>
            <a:ext cx="8730000" cy="0"/>
          </a:xfrm>
          <a:prstGeom prst="straightConnector1">
            <a:avLst/>
          </a:prstGeom>
          <a:noFill/>
          <a:ln cap="flat" cmpd="sng" w="28575">
            <a:solidFill>
              <a:schemeClr val="dk1"/>
            </a:solidFill>
            <a:prstDash val="solid"/>
            <a:miter lim="800000"/>
            <a:headEnd len="sm" w="sm" type="none"/>
            <a:tailEnd len="sm" w="sm" type="none"/>
          </a:ln>
        </p:spPr>
      </p:cxnSp>
      <p:sp>
        <p:nvSpPr>
          <p:cNvPr id="242" name="Google Shape;242;p35"/>
          <p:cNvSpPr txBox="1"/>
          <p:nvPr/>
        </p:nvSpPr>
        <p:spPr>
          <a:xfrm>
            <a:off x="559900" y="1216825"/>
            <a:ext cx="40611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b="1" lang="en"/>
              <a:t>Step 3: </a:t>
            </a:r>
            <a:endParaRPr b="1"/>
          </a:p>
          <a:p>
            <a:pPr indent="0" lvl="0" marL="0" rtl="0" algn="l">
              <a:spcBef>
                <a:spcPts val="0"/>
              </a:spcBef>
              <a:spcAft>
                <a:spcPts val="0"/>
              </a:spcAft>
              <a:buNone/>
            </a:pPr>
            <a:r>
              <a:rPr lang="en"/>
              <a:t>Companies interact with VCC token</a:t>
            </a:r>
            <a:r>
              <a:rPr b="1" lang="en"/>
              <a:t> </a:t>
            </a:r>
            <a:r>
              <a:rPr lang="en"/>
              <a:t>to </a:t>
            </a:r>
            <a:r>
              <a:rPr b="1" lang="en"/>
              <a:t>verify carbon offset fully on-chain.</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Smart contracts onto the Tron network use </a:t>
            </a:r>
            <a:r>
              <a:rPr b="1" lang="en"/>
              <a:t>quantitative models to predict carbon offset.</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Advantages:</a:t>
            </a:r>
            <a:endParaRPr b="1"/>
          </a:p>
          <a:p>
            <a:pPr indent="-317500" lvl="0" marL="457200" rtl="0" algn="l">
              <a:spcBef>
                <a:spcPts val="0"/>
              </a:spcBef>
              <a:spcAft>
                <a:spcPts val="0"/>
              </a:spcAft>
              <a:buSzPts val="1400"/>
              <a:buChar char="-"/>
            </a:pPr>
            <a:r>
              <a:rPr b="1" lang="en">
                <a:solidFill>
                  <a:schemeClr val="dk1"/>
                </a:solidFill>
              </a:rPr>
              <a:t>Open and transparent </a:t>
            </a:r>
            <a:r>
              <a:rPr lang="en">
                <a:solidFill>
                  <a:schemeClr val="dk1"/>
                </a:solidFill>
              </a:rPr>
              <a:t>carbon offset calculations.</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Automatically credit fungible shares </a:t>
            </a:r>
            <a:r>
              <a:rPr lang="en">
                <a:solidFill>
                  <a:schemeClr val="dk1"/>
                </a:solidFill>
              </a:rPr>
              <a:t>of VCC token to companies.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43" name="Google Shape;243;p35"/>
          <p:cNvPicPr preferRelativeResize="0"/>
          <p:nvPr/>
        </p:nvPicPr>
        <p:blipFill>
          <a:blip r:embed="rId3">
            <a:alphaModFix/>
          </a:blip>
          <a:stretch>
            <a:fillRect/>
          </a:stretch>
        </p:blipFill>
        <p:spPr>
          <a:xfrm>
            <a:off x="660291" y="2739725"/>
            <a:ext cx="2000625" cy="156750"/>
          </a:xfrm>
          <a:prstGeom prst="rect">
            <a:avLst/>
          </a:prstGeom>
          <a:noFill/>
          <a:ln>
            <a:noFill/>
          </a:ln>
        </p:spPr>
      </p:pic>
      <p:pic>
        <p:nvPicPr>
          <p:cNvPr id="244" name="Google Shape;244;p35"/>
          <p:cNvPicPr preferRelativeResize="0"/>
          <p:nvPr/>
        </p:nvPicPr>
        <p:blipFill>
          <a:blip r:embed="rId4">
            <a:alphaModFix/>
          </a:blip>
          <a:stretch>
            <a:fillRect/>
          </a:stretch>
        </p:blipFill>
        <p:spPr>
          <a:xfrm>
            <a:off x="660310" y="3000100"/>
            <a:ext cx="1668740" cy="156750"/>
          </a:xfrm>
          <a:prstGeom prst="rect">
            <a:avLst/>
          </a:prstGeom>
          <a:noFill/>
          <a:ln>
            <a:noFill/>
          </a:ln>
        </p:spPr>
      </p:pic>
      <p:pic>
        <p:nvPicPr>
          <p:cNvPr id="245" name="Google Shape;245;p35"/>
          <p:cNvPicPr preferRelativeResize="0"/>
          <p:nvPr/>
        </p:nvPicPr>
        <p:blipFill>
          <a:blip r:embed="rId5">
            <a:alphaModFix/>
          </a:blip>
          <a:stretch>
            <a:fillRect/>
          </a:stretch>
        </p:blipFill>
        <p:spPr>
          <a:xfrm>
            <a:off x="2717350" y="2739725"/>
            <a:ext cx="2446451" cy="265075"/>
          </a:xfrm>
          <a:prstGeom prst="rect">
            <a:avLst/>
          </a:prstGeom>
          <a:noFill/>
          <a:ln>
            <a:noFill/>
          </a:ln>
        </p:spPr>
      </p:pic>
      <p:pic>
        <p:nvPicPr>
          <p:cNvPr id="246" name="Google Shape;246;p35"/>
          <p:cNvPicPr preferRelativeResize="0"/>
          <p:nvPr/>
        </p:nvPicPr>
        <p:blipFill>
          <a:blip r:embed="rId6">
            <a:alphaModFix/>
          </a:blip>
          <a:stretch>
            <a:fillRect/>
          </a:stretch>
        </p:blipFill>
        <p:spPr>
          <a:xfrm>
            <a:off x="485248" y="3292923"/>
            <a:ext cx="1881025" cy="128896"/>
          </a:xfrm>
          <a:prstGeom prst="rect">
            <a:avLst/>
          </a:prstGeom>
          <a:noFill/>
          <a:ln>
            <a:noFill/>
          </a:ln>
        </p:spPr>
      </p:pic>
      <p:pic>
        <p:nvPicPr>
          <p:cNvPr id="247" name="Google Shape;247;p35"/>
          <p:cNvPicPr preferRelativeResize="0"/>
          <p:nvPr/>
        </p:nvPicPr>
        <p:blipFill>
          <a:blip r:embed="rId7">
            <a:alphaModFix/>
          </a:blip>
          <a:stretch>
            <a:fillRect/>
          </a:stretch>
        </p:blipFill>
        <p:spPr>
          <a:xfrm>
            <a:off x="2773000" y="3065766"/>
            <a:ext cx="1848000" cy="356050"/>
          </a:xfrm>
          <a:prstGeom prst="rect">
            <a:avLst/>
          </a:prstGeom>
          <a:noFill/>
          <a:ln>
            <a:noFill/>
          </a:ln>
        </p:spPr>
      </p:pic>
      <p:sp>
        <p:nvSpPr>
          <p:cNvPr id="248" name="Google Shape;248;p35"/>
          <p:cNvSpPr txBox="1"/>
          <p:nvPr/>
        </p:nvSpPr>
        <p:spPr>
          <a:xfrm>
            <a:off x="44425" y="4825050"/>
            <a:ext cx="4892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Sources: Chave et at (2001), Niklas and Enquist (2001), Cairns et al (1997), Kirby and Potvin (2007)</a:t>
            </a:r>
            <a:endParaRPr b="1" sz="800"/>
          </a:p>
        </p:txBody>
      </p:sp>
      <p:pic>
        <p:nvPicPr>
          <p:cNvPr id="249" name="Google Shape;249;p35"/>
          <p:cNvPicPr preferRelativeResize="0"/>
          <p:nvPr/>
        </p:nvPicPr>
        <p:blipFill>
          <a:blip r:embed="rId8">
            <a:alphaModFix/>
          </a:blip>
          <a:stretch>
            <a:fillRect/>
          </a:stretch>
        </p:blipFill>
        <p:spPr>
          <a:xfrm>
            <a:off x="5316201" y="876975"/>
            <a:ext cx="3675398" cy="1998498"/>
          </a:xfrm>
          <a:prstGeom prst="rect">
            <a:avLst/>
          </a:prstGeom>
          <a:noFill/>
          <a:ln>
            <a:noFill/>
          </a:ln>
        </p:spPr>
      </p:pic>
      <p:pic>
        <p:nvPicPr>
          <p:cNvPr id="250" name="Google Shape;250;p35"/>
          <p:cNvPicPr preferRelativeResize="0"/>
          <p:nvPr/>
        </p:nvPicPr>
        <p:blipFill>
          <a:blip r:embed="rId9">
            <a:alphaModFix/>
          </a:blip>
          <a:stretch>
            <a:fillRect/>
          </a:stretch>
        </p:blipFill>
        <p:spPr>
          <a:xfrm>
            <a:off x="5453161" y="2862637"/>
            <a:ext cx="1543475" cy="2469526"/>
          </a:xfrm>
          <a:prstGeom prst="rect">
            <a:avLst/>
          </a:prstGeom>
          <a:noFill/>
          <a:ln>
            <a:noFill/>
          </a:ln>
        </p:spPr>
      </p:pic>
      <p:pic>
        <p:nvPicPr>
          <p:cNvPr id="251" name="Google Shape;251;p35"/>
          <p:cNvPicPr preferRelativeResize="0"/>
          <p:nvPr/>
        </p:nvPicPr>
        <p:blipFill>
          <a:blip r:embed="rId10">
            <a:alphaModFix/>
          </a:blip>
          <a:stretch>
            <a:fillRect/>
          </a:stretch>
        </p:blipFill>
        <p:spPr>
          <a:xfrm>
            <a:off x="7286000" y="2862625"/>
            <a:ext cx="1543476" cy="24695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6"/>
          <p:cNvSpPr txBox="1"/>
          <p:nvPr>
            <p:ph type="title"/>
          </p:nvPr>
        </p:nvSpPr>
        <p:spPr>
          <a:xfrm>
            <a:off x="207050" y="151875"/>
            <a:ext cx="868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840"/>
              <a:t>Solution: Fully Verifiable On-chain Carbon Credit Ecosystem</a:t>
            </a:r>
            <a:endParaRPr b="1" sz="1840"/>
          </a:p>
        </p:txBody>
      </p:sp>
      <p:cxnSp>
        <p:nvCxnSpPr>
          <p:cNvPr id="257" name="Google Shape;257;p36"/>
          <p:cNvCxnSpPr/>
          <p:nvPr/>
        </p:nvCxnSpPr>
        <p:spPr>
          <a:xfrm>
            <a:off x="207053" y="811159"/>
            <a:ext cx="8730000" cy="0"/>
          </a:xfrm>
          <a:prstGeom prst="straightConnector1">
            <a:avLst/>
          </a:prstGeom>
          <a:noFill/>
          <a:ln cap="flat" cmpd="sng" w="28575">
            <a:solidFill>
              <a:schemeClr val="dk1"/>
            </a:solidFill>
            <a:prstDash val="solid"/>
            <a:miter lim="800000"/>
            <a:headEnd len="sm" w="sm" type="none"/>
            <a:tailEnd len="sm" w="sm" type="none"/>
          </a:ln>
        </p:spPr>
      </p:cxnSp>
      <p:sp>
        <p:nvSpPr>
          <p:cNvPr id="258" name="Google Shape;258;p36"/>
          <p:cNvSpPr txBox="1"/>
          <p:nvPr/>
        </p:nvSpPr>
        <p:spPr>
          <a:xfrm>
            <a:off x="559900" y="1216825"/>
            <a:ext cx="40122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b="1" lang="en"/>
              <a:t>Step 4:</a:t>
            </a:r>
            <a:endParaRPr b="1"/>
          </a:p>
          <a:p>
            <a:pPr indent="0" lvl="0" marL="0" rtl="0" algn="l">
              <a:spcBef>
                <a:spcPts val="0"/>
              </a:spcBef>
              <a:spcAft>
                <a:spcPts val="0"/>
              </a:spcAft>
              <a:buNone/>
            </a:pPr>
            <a:r>
              <a:rPr lang="en"/>
              <a:t>Clients can exchange VCC tokens in an open marketplace.</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Smart contracts inherit the ERC20/TRC20 standard.</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Advantages:</a:t>
            </a:r>
            <a:endParaRPr b="1"/>
          </a:p>
          <a:p>
            <a:pPr indent="-317500" lvl="0" marL="457200" rtl="0" algn="l">
              <a:spcBef>
                <a:spcPts val="0"/>
              </a:spcBef>
              <a:spcAft>
                <a:spcPts val="0"/>
              </a:spcAft>
              <a:buClr>
                <a:schemeClr val="dk1"/>
              </a:buClr>
              <a:buSzPts val="1400"/>
              <a:buChar char="-"/>
            </a:pPr>
            <a:r>
              <a:rPr b="1" lang="en">
                <a:solidFill>
                  <a:schemeClr val="dk1"/>
                </a:solidFill>
              </a:rPr>
              <a:t>Fully tradable</a:t>
            </a:r>
            <a:r>
              <a:rPr lang="en">
                <a:solidFill>
                  <a:schemeClr val="dk1"/>
                </a:solidFill>
              </a:rPr>
              <a:t>, standardized tokens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59" name="Google Shape;259;p36"/>
          <p:cNvPicPr preferRelativeResize="0"/>
          <p:nvPr/>
        </p:nvPicPr>
        <p:blipFill>
          <a:blip r:embed="rId3">
            <a:alphaModFix/>
          </a:blip>
          <a:stretch>
            <a:fillRect/>
          </a:stretch>
        </p:blipFill>
        <p:spPr>
          <a:xfrm>
            <a:off x="5788100" y="1193826"/>
            <a:ext cx="2147449" cy="1610150"/>
          </a:xfrm>
          <a:prstGeom prst="rect">
            <a:avLst/>
          </a:prstGeom>
          <a:noFill/>
          <a:ln>
            <a:noFill/>
          </a:ln>
        </p:spPr>
      </p:pic>
      <p:pic>
        <p:nvPicPr>
          <p:cNvPr id="260" name="Google Shape;260;p36"/>
          <p:cNvPicPr preferRelativeResize="0"/>
          <p:nvPr/>
        </p:nvPicPr>
        <p:blipFill>
          <a:blip r:embed="rId4">
            <a:alphaModFix/>
          </a:blip>
          <a:stretch>
            <a:fillRect/>
          </a:stretch>
        </p:blipFill>
        <p:spPr>
          <a:xfrm>
            <a:off x="5288450" y="3098301"/>
            <a:ext cx="3146760" cy="16520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7"/>
          <p:cNvSpPr txBox="1"/>
          <p:nvPr>
            <p:ph type="title"/>
          </p:nvPr>
        </p:nvSpPr>
        <p:spPr>
          <a:xfrm>
            <a:off x="207050" y="151875"/>
            <a:ext cx="868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840"/>
              <a:t>Demo</a:t>
            </a:r>
            <a:endParaRPr b="1" sz="1840"/>
          </a:p>
        </p:txBody>
      </p:sp>
      <p:cxnSp>
        <p:nvCxnSpPr>
          <p:cNvPr id="266" name="Google Shape;266;p37"/>
          <p:cNvCxnSpPr/>
          <p:nvPr/>
        </p:nvCxnSpPr>
        <p:spPr>
          <a:xfrm>
            <a:off x="207053" y="811159"/>
            <a:ext cx="8730000" cy="0"/>
          </a:xfrm>
          <a:prstGeom prst="straightConnector1">
            <a:avLst/>
          </a:prstGeom>
          <a:noFill/>
          <a:ln cap="flat" cmpd="sng" w="28575">
            <a:solidFill>
              <a:schemeClr val="dk1"/>
            </a:solidFill>
            <a:prstDash val="solid"/>
            <a:miter lim="800000"/>
            <a:headEnd len="sm" w="sm" type="none"/>
            <a:tailEnd len="sm" w="sm" type="none"/>
          </a:ln>
        </p:spPr>
      </p:cxnSp>
      <p:sp>
        <p:nvSpPr>
          <p:cNvPr id="267" name="Google Shape;267;p37"/>
          <p:cNvSpPr txBox="1"/>
          <p:nvPr/>
        </p:nvSpPr>
        <p:spPr>
          <a:xfrm>
            <a:off x="1412300" y="4216275"/>
            <a:ext cx="6274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rPr lang="en" u="sng">
                <a:solidFill>
                  <a:schemeClr val="hlink"/>
                </a:solidFill>
                <a:hlinkClick r:id="rId3"/>
              </a:rPr>
              <a:t>https://www.loom.com/share/6799546b99744ccca98bb8feff701329</a:t>
            </a:r>
            <a:endParaRPr>
              <a:solidFill>
                <a:schemeClr val="dk1"/>
              </a:solidFill>
            </a:endParaRPr>
          </a:p>
          <a:p>
            <a:pPr indent="0" lvl="0" marL="0" rtl="0" algn="ctr">
              <a:spcBef>
                <a:spcPts val="0"/>
              </a:spcBef>
              <a:spcAft>
                <a:spcPts val="0"/>
              </a:spcAft>
              <a:buNone/>
            </a:pPr>
            <a:r>
              <a:t/>
            </a:r>
            <a:endParaRPr>
              <a:solidFill>
                <a:schemeClr val="dk1"/>
              </a:solidFill>
            </a:endParaRPr>
          </a:p>
        </p:txBody>
      </p:sp>
      <p:sp>
        <p:nvSpPr>
          <p:cNvPr id="268" name="Google Shape;268;p37">
            <a:hlinkClick r:id="rId4"/>
          </p:cNvPr>
          <p:cNvSpPr/>
          <p:nvPr/>
        </p:nvSpPr>
        <p:spPr>
          <a:xfrm>
            <a:off x="2760800" y="1075775"/>
            <a:ext cx="3622500" cy="1111800"/>
          </a:xfrm>
          <a:prstGeom prst="roundRect">
            <a:avLst>
              <a:gd fmla="val 8333" name="adj"/>
            </a:avLst>
          </a:prstGeom>
          <a:solidFill>
            <a:srgbClr val="E2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300"/>
          </a:p>
        </p:txBody>
      </p:sp>
      <p:sp>
        <p:nvSpPr>
          <p:cNvPr id="269" name="Google Shape;269;p37">
            <a:hlinkClick r:id="rId5"/>
          </p:cNvPr>
          <p:cNvSpPr txBox="1"/>
          <p:nvPr/>
        </p:nvSpPr>
        <p:spPr>
          <a:xfrm>
            <a:off x="2948649" y="1261083"/>
            <a:ext cx="32334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700">
                <a:solidFill>
                  <a:schemeClr val="lt1"/>
                </a:solidFill>
                <a:latin typeface="Roboto Medium"/>
                <a:ea typeface="Roboto Medium"/>
                <a:cs typeface="Roboto Medium"/>
                <a:sym typeface="Roboto Medium"/>
              </a:rPr>
              <a:t>Get Started</a:t>
            </a:r>
            <a:endParaRPr sz="3700">
              <a:solidFill>
                <a:schemeClr val="lt1"/>
              </a:solidFill>
              <a:latin typeface="Roboto Medium"/>
              <a:ea typeface="Roboto Medium"/>
              <a:cs typeface="Roboto Medium"/>
              <a:sym typeface="Roboto Medium"/>
            </a:endParaRPr>
          </a:p>
        </p:txBody>
      </p:sp>
      <p:sp>
        <p:nvSpPr>
          <p:cNvPr id="270" name="Google Shape;270;p37"/>
          <p:cNvSpPr txBox="1"/>
          <p:nvPr/>
        </p:nvSpPr>
        <p:spPr>
          <a:xfrm>
            <a:off x="3049700" y="22703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accent5"/>
                </a:solidFill>
                <a:hlinkClick r:id="rId6">
                  <a:extLst>
                    <a:ext uri="{A12FA001-AC4F-418D-AE19-62706E023703}">
                      <ahyp:hlinkClr val="tx"/>
                    </a:ext>
                  </a:extLst>
                </a:hlinkClick>
              </a:rPr>
              <a:t>https://vcc.onrender.com/</a:t>
            </a:r>
            <a:r>
              <a:rPr lang="en">
                <a:solidFill>
                  <a:schemeClr val="dk1"/>
                </a:solidFill>
              </a:rPr>
              <a:t> </a:t>
            </a:r>
            <a:endParaRPr/>
          </a:p>
        </p:txBody>
      </p:sp>
      <p:pic>
        <p:nvPicPr>
          <p:cNvPr id="271" name="Google Shape;271;p37">
            <a:hlinkClick r:id="rId7"/>
          </p:cNvPr>
          <p:cNvPicPr preferRelativeResize="0"/>
          <p:nvPr/>
        </p:nvPicPr>
        <p:blipFill>
          <a:blip r:embed="rId8">
            <a:alphaModFix/>
          </a:blip>
          <a:stretch>
            <a:fillRect/>
          </a:stretch>
        </p:blipFill>
        <p:spPr>
          <a:xfrm>
            <a:off x="1994625" y="2827550"/>
            <a:ext cx="1882600" cy="1645525"/>
          </a:xfrm>
          <a:prstGeom prst="rect">
            <a:avLst/>
          </a:prstGeom>
          <a:noFill/>
          <a:ln>
            <a:noFill/>
          </a:ln>
        </p:spPr>
      </p:pic>
      <p:sp>
        <p:nvSpPr>
          <p:cNvPr id="272" name="Google Shape;272;p37">
            <a:hlinkClick r:id="rId9"/>
          </p:cNvPr>
          <p:cNvSpPr txBox="1"/>
          <p:nvPr/>
        </p:nvSpPr>
        <p:spPr>
          <a:xfrm>
            <a:off x="3944450" y="3020300"/>
            <a:ext cx="4134900" cy="12828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lang="en" sz="2100"/>
              <a:t>Or watch the demo video!</a:t>
            </a:r>
            <a:endParaRPr sz="2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8"/>
          <p:cNvSpPr txBox="1"/>
          <p:nvPr>
            <p:ph type="title"/>
          </p:nvPr>
        </p:nvSpPr>
        <p:spPr>
          <a:xfrm>
            <a:off x="207050" y="151875"/>
            <a:ext cx="868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840"/>
              <a:t>Login Ability</a:t>
            </a:r>
            <a:endParaRPr b="1" sz="1840"/>
          </a:p>
        </p:txBody>
      </p:sp>
      <p:cxnSp>
        <p:nvCxnSpPr>
          <p:cNvPr id="278" name="Google Shape;278;p38"/>
          <p:cNvCxnSpPr/>
          <p:nvPr/>
        </p:nvCxnSpPr>
        <p:spPr>
          <a:xfrm>
            <a:off x="207053" y="811159"/>
            <a:ext cx="8730000" cy="0"/>
          </a:xfrm>
          <a:prstGeom prst="straightConnector1">
            <a:avLst/>
          </a:prstGeom>
          <a:noFill/>
          <a:ln cap="flat" cmpd="sng" w="28575">
            <a:solidFill>
              <a:schemeClr val="dk1"/>
            </a:solidFill>
            <a:prstDash val="solid"/>
            <a:miter lim="800000"/>
            <a:headEnd len="sm" w="sm" type="none"/>
            <a:tailEnd len="sm" w="sm" type="none"/>
          </a:ln>
        </p:spPr>
      </p:cxnSp>
      <p:sp>
        <p:nvSpPr>
          <p:cNvPr id="279" name="Google Shape;279;p38"/>
          <p:cNvSpPr txBox="1"/>
          <p:nvPr/>
        </p:nvSpPr>
        <p:spPr>
          <a:xfrm>
            <a:off x="336175" y="1216825"/>
            <a:ext cx="809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80" name="Google Shape;280;p38"/>
          <p:cNvPicPr preferRelativeResize="0"/>
          <p:nvPr/>
        </p:nvPicPr>
        <p:blipFill>
          <a:blip r:embed="rId3">
            <a:alphaModFix/>
          </a:blip>
          <a:stretch>
            <a:fillRect/>
          </a:stretch>
        </p:blipFill>
        <p:spPr>
          <a:xfrm>
            <a:off x="207050" y="1306925"/>
            <a:ext cx="8839200" cy="31727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9"/>
          <p:cNvSpPr txBox="1"/>
          <p:nvPr>
            <p:ph type="title"/>
          </p:nvPr>
        </p:nvSpPr>
        <p:spPr>
          <a:xfrm>
            <a:off x="207050" y="151875"/>
            <a:ext cx="868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40"/>
              <a:t>Locking function</a:t>
            </a:r>
            <a:endParaRPr b="1" sz="1840"/>
          </a:p>
          <a:p>
            <a:pPr indent="0" lvl="0" marL="0" rtl="0" algn="l">
              <a:spcBef>
                <a:spcPts val="0"/>
              </a:spcBef>
              <a:spcAft>
                <a:spcPts val="0"/>
              </a:spcAft>
              <a:buClr>
                <a:schemeClr val="dk1"/>
              </a:buClr>
              <a:buSzPts val="1100"/>
              <a:buFont typeface="Arial"/>
              <a:buNone/>
            </a:pPr>
            <a:r>
              <a:t/>
            </a:r>
            <a:endParaRPr b="1" sz="1840"/>
          </a:p>
          <a:p>
            <a:pPr indent="0" lvl="0" marL="0" rtl="0" algn="l">
              <a:spcBef>
                <a:spcPts val="0"/>
              </a:spcBef>
              <a:spcAft>
                <a:spcPts val="0"/>
              </a:spcAft>
              <a:buSzPts val="990"/>
              <a:buNone/>
            </a:pPr>
            <a:r>
              <a:t/>
            </a:r>
            <a:endParaRPr b="1" sz="1840"/>
          </a:p>
        </p:txBody>
      </p:sp>
      <p:cxnSp>
        <p:nvCxnSpPr>
          <p:cNvPr id="286" name="Google Shape;286;p39"/>
          <p:cNvCxnSpPr/>
          <p:nvPr/>
        </p:nvCxnSpPr>
        <p:spPr>
          <a:xfrm>
            <a:off x="207053" y="811159"/>
            <a:ext cx="8730000" cy="0"/>
          </a:xfrm>
          <a:prstGeom prst="straightConnector1">
            <a:avLst/>
          </a:prstGeom>
          <a:noFill/>
          <a:ln cap="flat" cmpd="sng" w="28575">
            <a:solidFill>
              <a:schemeClr val="dk1"/>
            </a:solidFill>
            <a:prstDash val="solid"/>
            <a:miter lim="800000"/>
            <a:headEnd len="sm" w="sm" type="none"/>
            <a:tailEnd len="sm" w="sm" type="none"/>
          </a:ln>
        </p:spPr>
      </p:cxnSp>
      <p:sp>
        <p:nvSpPr>
          <p:cNvPr id="287" name="Google Shape;287;p39"/>
          <p:cNvSpPr txBox="1"/>
          <p:nvPr/>
        </p:nvSpPr>
        <p:spPr>
          <a:xfrm>
            <a:off x="336175" y="1216825"/>
            <a:ext cx="8090700" cy="3588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Char char="-"/>
            </a:pPr>
            <a:r>
              <a:rPr lang="en" sz="1600"/>
              <a:t>Carbon credits </a:t>
            </a:r>
            <a:r>
              <a:rPr b="1" lang="en" sz="1600"/>
              <a:t>can be locked</a:t>
            </a:r>
            <a:r>
              <a:rPr lang="en" sz="1600"/>
              <a:t> using an external function in the contract code</a:t>
            </a:r>
            <a:endParaRPr sz="1600"/>
          </a:p>
          <a:p>
            <a:pPr indent="-317500" lvl="1" marL="914400" rtl="0" algn="l">
              <a:spcBef>
                <a:spcPts val="500"/>
              </a:spcBef>
              <a:spcAft>
                <a:spcPts val="0"/>
              </a:spcAft>
              <a:buClr>
                <a:schemeClr val="dk1"/>
              </a:buClr>
              <a:buSzPts val="1400"/>
              <a:buChar char="-"/>
            </a:pPr>
            <a:r>
              <a:rPr lang="en"/>
              <a:t>Developers submit a project report and the metadata as input in order to unlock a credit using the external function</a:t>
            </a:r>
            <a:endParaRPr/>
          </a:p>
          <a:p>
            <a:pPr indent="-317500" lvl="1" marL="914400" rtl="0" algn="l">
              <a:spcBef>
                <a:spcPts val="500"/>
              </a:spcBef>
              <a:spcAft>
                <a:spcPts val="0"/>
              </a:spcAft>
              <a:buClr>
                <a:schemeClr val="dk1"/>
              </a:buClr>
              <a:buSzPts val="1400"/>
              <a:buChar char="-"/>
            </a:pPr>
            <a:r>
              <a:rPr lang="en"/>
              <a:t>The status of whether or not a carbon credit is locked is stored in a map within the contract code</a:t>
            </a:r>
            <a:endParaRPr/>
          </a:p>
          <a:p>
            <a:pPr indent="0" lvl="0" marL="0" rtl="0" algn="l">
              <a:spcBef>
                <a:spcPts val="500"/>
              </a:spcBef>
              <a:spcAft>
                <a:spcPts val="0"/>
              </a:spcAft>
              <a:buNone/>
            </a:pPr>
            <a:r>
              <a:t/>
            </a:r>
            <a:endParaRPr/>
          </a:p>
          <a:p>
            <a:pPr indent="-330200" lvl="0" marL="457200" rtl="0" algn="l">
              <a:spcBef>
                <a:spcPts val="500"/>
              </a:spcBef>
              <a:spcAft>
                <a:spcPts val="0"/>
              </a:spcAft>
              <a:buClr>
                <a:schemeClr val="dk1"/>
              </a:buClr>
              <a:buSzPts val="1600"/>
              <a:buChar char="-"/>
            </a:pPr>
            <a:r>
              <a:rPr lang="en" sz="1600"/>
              <a:t>Carbon credits are </a:t>
            </a:r>
            <a:r>
              <a:rPr b="1" lang="en" sz="1600"/>
              <a:t>locked on creation</a:t>
            </a:r>
            <a:r>
              <a:rPr lang="en" sz="1600"/>
              <a:t>, but if the same credit already exists, </a:t>
            </a:r>
            <a:r>
              <a:rPr b="1" lang="en" sz="1600"/>
              <a:t>users can unlock them</a:t>
            </a:r>
            <a:r>
              <a:rPr lang="en" sz="1600"/>
              <a:t> using the form</a:t>
            </a:r>
            <a:endParaRPr sz="1600"/>
          </a:p>
          <a:p>
            <a:pPr indent="0" lvl="0" marL="0" rtl="0" algn="l">
              <a:spcBef>
                <a:spcPts val="500"/>
              </a:spcBef>
              <a:spcAft>
                <a:spcPts val="0"/>
              </a:spcAft>
              <a:buNone/>
            </a:pPr>
            <a:r>
              <a:t/>
            </a:r>
            <a:endParaRPr sz="1600"/>
          </a:p>
          <a:p>
            <a:pPr indent="-330200" lvl="0" marL="457200" rtl="0" algn="l">
              <a:spcBef>
                <a:spcPts val="500"/>
              </a:spcBef>
              <a:spcAft>
                <a:spcPts val="0"/>
              </a:spcAft>
              <a:buClr>
                <a:schemeClr val="dk1"/>
              </a:buClr>
              <a:buSzPts val="1600"/>
              <a:buChar char="-"/>
            </a:pPr>
            <a:r>
              <a:rPr lang="en" sz="1600"/>
              <a:t>The specific effect of locking is to be determined by the South Pole team</a:t>
            </a:r>
            <a:endParaRPr sz="1600"/>
          </a:p>
          <a:p>
            <a:pPr indent="0" lvl="0" marL="0" rtl="0" algn="l">
              <a:spcBef>
                <a:spcPts val="5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0"/>
          <p:cNvSpPr txBox="1"/>
          <p:nvPr>
            <p:ph type="title"/>
          </p:nvPr>
        </p:nvSpPr>
        <p:spPr>
          <a:xfrm>
            <a:off x="207050" y="151875"/>
            <a:ext cx="868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1840"/>
              <a:t>Retiring Carbon Credits</a:t>
            </a:r>
            <a:endParaRPr b="1" sz="1840"/>
          </a:p>
          <a:p>
            <a:pPr indent="0" lvl="0" marL="0" rtl="0" algn="l">
              <a:spcBef>
                <a:spcPts val="0"/>
              </a:spcBef>
              <a:spcAft>
                <a:spcPts val="0"/>
              </a:spcAft>
              <a:buSzPts val="1100"/>
              <a:buNone/>
            </a:pPr>
            <a:r>
              <a:t/>
            </a:r>
            <a:endParaRPr b="1" sz="1840"/>
          </a:p>
          <a:p>
            <a:pPr indent="0" lvl="0" marL="0" rtl="0" algn="l">
              <a:spcBef>
                <a:spcPts val="0"/>
              </a:spcBef>
              <a:spcAft>
                <a:spcPts val="0"/>
              </a:spcAft>
              <a:buSzPts val="1100"/>
              <a:buNone/>
            </a:pPr>
            <a:r>
              <a:t/>
            </a:r>
            <a:endParaRPr b="1" sz="1840"/>
          </a:p>
          <a:p>
            <a:pPr indent="0" lvl="0" marL="0" rtl="0" algn="l">
              <a:spcBef>
                <a:spcPts val="0"/>
              </a:spcBef>
              <a:spcAft>
                <a:spcPts val="0"/>
              </a:spcAft>
              <a:buSzPts val="1100"/>
              <a:buNone/>
            </a:pPr>
            <a:r>
              <a:t/>
            </a:r>
            <a:endParaRPr b="1" sz="1840"/>
          </a:p>
          <a:p>
            <a:pPr indent="0" lvl="0" marL="0" rtl="0" algn="l">
              <a:spcBef>
                <a:spcPts val="0"/>
              </a:spcBef>
              <a:spcAft>
                <a:spcPts val="0"/>
              </a:spcAft>
              <a:buSzPts val="990"/>
              <a:buNone/>
            </a:pPr>
            <a:r>
              <a:t/>
            </a:r>
            <a:endParaRPr b="1" sz="1840"/>
          </a:p>
        </p:txBody>
      </p:sp>
      <p:cxnSp>
        <p:nvCxnSpPr>
          <p:cNvPr id="293" name="Google Shape;293;p40"/>
          <p:cNvCxnSpPr/>
          <p:nvPr/>
        </p:nvCxnSpPr>
        <p:spPr>
          <a:xfrm>
            <a:off x="207053" y="811159"/>
            <a:ext cx="8730000" cy="0"/>
          </a:xfrm>
          <a:prstGeom prst="straightConnector1">
            <a:avLst/>
          </a:prstGeom>
          <a:noFill/>
          <a:ln cap="flat" cmpd="sng" w="28575">
            <a:solidFill>
              <a:schemeClr val="dk1"/>
            </a:solidFill>
            <a:prstDash val="solid"/>
            <a:miter lim="800000"/>
            <a:headEnd len="sm" w="sm" type="none"/>
            <a:tailEnd len="sm" w="sm" type="none"/>
          </a:ln>
        </p:spPr>
      </p:cxnSp>
      <p:sp>
        <p:nvSpPr>
          <p:cNvPr id="294" name="Google Shape;294;p40"/>
          <p:cNvSpPr txBox="1"/>
          <p:nvPr/>
        </p:nvSpPr>
        <p:spPr>
          <a:xfrm>
            <a:off x="336175" y="1216825"/>
            <a:ext cx="8090700" cy="31989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Char char="-"/>
            </a:pPr>
            <a:r>
              <a:rPr lang="en" sz="1700"/>
              <a:t>Developers can </a:t>
            </a:r>
            <a:r>
              <a:rPr b="1" lang="en" sz="1700"/>
              <a:t>retire credits</a:t>
            </a:r>
            <a:r>
              <a:rPr lang="en" sz="1700"/>
              <a:t> using the retire functionality within the contract</a:t>
            </a:r>
            <a:endParaRPr sz="1700"/>
          </a:p>
          <a:p>
            <a:pPr indent="-317500" lvl="1" marL="914400" rtl="0" algn="l">
              <a:spcBef>
                <a:spcPts val="500"/>
              </a:spcBef>
              <a:spcAft>
                <a:spcPts val="0"/>
              </a:spcAft>
              <a:buClr>
                <a:schemeClr val="dk1"/>
              </a:buClr>
              <a:buSzPts val="1400"/>
              <a:buChar char="-"/>
            </a:pPr>
            <a:r>
              <a:rPr lang="en"/>
              <a:t>Upon creation, credits are not retired - the status of whether a carbon credit is retired is stored in the contract code</a:t>
            </a:r>
            <a:endParaRPr/>
          </a:p>
          <a:p>
            <a:pPr indent="-317500" lvl="1" marL="914400" rtl="0" algn="l">
              <a:spcBef>
                <a:spcPts val="500"/>
              </a:spcBef>
              <a:spcAft>
                <a:spcPts val="0"/>
              </a:spcAft>
              <a:buClr>
                <a:schemeClr val="dk1"/>
              </a:buClr>
              <a:buSzPts val="1400"/>
              <a:buChar char="-"/>
            </a:pPr>
            <a:r>
              <a:rPr lang="en"/>
              <a:t>Given the different use cases of digital carbon credits at the moment, the fully verifiable nature of this blockchain solution allows </a:t>
            </a:r>
            <a:r>
              <a:rPr b="1" lang="en"/>
              <a:t>anyone to verify</a:t>
            </a:r>
            <a:r>
              <a:rPr lang="en"/>
              <a:t> that we have retired the given Carbon Credit</a:t>
            </a:r>
            <a:endParaRPr/>
          </a:p>
          <a:p>
            <a:pPr indent="0" lvl="0" marL="0" rtl="0" algn="l">
              <a:spcBef>
                <a:spcPts val="500"/>
              </a:spcBef>
              <a:spcAft>
                <a:spcPts val="0"/>
              </a:spcAft>
              <a:buNone/>
            </a:pPr>
            <a:r>
              <a:t/>
            </a:r>
            <a:endParaRPr/>
          </a:p>
          <a:p>
            <a:pPr indent="-330200" lvl="0" marL="457200" rtl="0" algn="l">
              <a:spcBef>
                <a:spcPts val="500"/>
              </a:spcBef>
              <a:spcAft>
                <a:spcPts val="0"/>
              </a:spcAft>
              <a:buClr>
                <a:schemeClr val="dk1"/>
              </a:buClr>
              <a:buSzPts val="1600"/>
              <a:buChar char="-"/>
            </a:pPr>
            <a:r>
              <a:rPr lang="en" sz="1600"/>
              <a:t>After retiring a credit, its relevant functionality is no longer usable, and has the </a:t>
            </a:r>
            <a:r>
              <a:rPr b="1" lang="en" sz="1600"/>
              <a:t>same effect</a:t>
            </a:r>
            <a:r>
              <a:rPr lang="en" sz="1600"/>
              <a:t> of retiring a carbon credit physically</a:t>
            </a:r>
            <a:endParaRPr sz="1600"/>
          </a:p>
          <a:p>
            <a:pPr indent="0" lvl="0" marL="0" rtl="0" algn="l">
              <a:spcBef>
                <a:spcPts val="5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0" name="Google Shape;300;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1" name="Google Shape;301;p41"/>
          <p:cNvPicPr preferRelativeResize="0"/>
          <p:nvPr/>
        </p:nvPicPr>
        <p:blipFill>
          <a:blip r:embed="rId3">
            <a:alphaModFix/>
          </a:blip>
          <a:stretch>
            <a:fillRect/>
          </a:stretch>
        </p:blipFill>
        <p:spPr>
          <a:xfrm>
            <a:off x="-56225" y="314771"/>
            <a:ext cx="9144003" cy="451395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2"/>
          <p:cNvSpPr txBox="1"/>
          <p:nvPr>
            <p:ph type="title"/>
          </p:nvPr>
        </p:nvSpPr>
        <p:spPr>
          <a:xfrm>
            <a:off x="207050" y="151875"/>
            <a:ext cx="868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840"/>
              <a:t>Demo Summary</a:t>
            </a:r>
            <a:endParaRPr b="1" sz="1840"/>
          </a:p>
        </p:txBody>
      </p:sp>
      <p:cxnSp>
        <p:nvCxnSpPr>
          <p:cNvPr id="307" name="Google Shape;307;p42"/>
          <p:cNvCxnSpPr/>
          <p:nvPr/>
        </p:nvCxnSpPr>
        <p:spPr>
          <a:xfrm>
            <a:off x="207053" y="811159"/>
            <a:ext cx="8730000" cy="0"/>
          </a:xfrm>
          <a:prstGeom prst="straightConnector1">
            <a:avLst/>
          </a:prstGeom>
          <a:noFill/>
          <a:ln cap="flat" cmpd="sng" w="28575">
            <a:solidFill>
              <a:schemeClr val="dk1"/>
            </a:solidFill>
            <a:prstDash val="solid"/>
            <a:miter lim="800000"/>
            <a:headEnd len="sm" w="sm" type="none"/>
            <a:tailEnd len="sm" w="sm" type="none"/>
          </a:ln>
        </p:spPr>
      </p:cxnSp>
      <p:sp>
        <p:nvSpPr>
          <p:cNvPr id="308" name="Google Shape;308;p42"/>
          <p:cNvSpPr txBox="1"/>
          <p:nvPr/>
        </p:nvSpPr>
        <p:spPr>
          <a:xfrm>
            <a:off x="1262575" y="1113800"/>
            <a:ext cx="7212300" cy="3417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a:t>Login for validator, have the ability to add measurements</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Login for project developer, have the ability to upload “collect”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solidFill>
                  <a:schemeClr val="dk1"/>
                </a:solidFill>
              </a:rPr>
              <a:t>Locking credits and unlocking them every year based on new data</a:t>
            </a:r>
            <a:endParaRPr>
              <a:solidFill>
                <a:schemeClr val="dk1"/>
              </a:solidFill>
            </a:endParaRPr>
          </a:p>
          <a:p>
            <a:pPr indent="0" lvl="0" marL="457200" rtl="0" algn="l">
              <a:spcBef>
                <a:spcPts val="0"/>
              </a:spcBef>
              <a:spcAft>
                <a:spcPts val="0"/>
              </a:spcAft>
              <a:buNone/>
            </a:pPr>
            <a:r>
              <a:rPr lang="en"/>
              <a:t>m</a:t>
            </a:r>
            <a:r>
              <a:rPr lang="en"/>
              <a:t>easurements</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Retiring credits in a reliable and permanent way</a:t>
            </a:r>
            <a:endParaRPr/>
          </a:p>
          <a:p>
            <a:pPr indent="0" lvl="0" marL="0" rtl="0" algn="l">
              <a:spcBef>
                <a:spcPts val="0"/>
              </a:spcBef>
              <a:spcAft>
                <a:spcPts val="0"/>
              </a:spcAft>
              <a:buNone/>
            </a:pPr>
            <a:r>
              <a:t/>
            </a:r>
            <a:endParaRPr>
              <a:solidFill>
                <a:schemeClr val="dk1"/>
              </a:solidFill>
            </a:endParaRPr>
          </a:p>
        </p:txBody>
      </p:sp>
      <p:pic>
        <p:nvPicPr>
          <p:cNvPr id="309" name="Google Shape;309;p42"/>
          <p:cNvPicPr preferRelativeResize="0"/>
          <p:nvPr/>
        </p:nvPicPr>
        <p:blipFill>
          <a:blip r:embed="rId3">
            <a:alphaModFix/>
          </a:blip>
          <a:stretch>
            <a:fillRect/>
          </a:stretch>
        </p:blipFill>
        <p:spPr>
          <a:xfrm>
            <a:off x="599150" y="2690425"/>
            <a:ext cx="801201" cy="801201"/>
          </a:xfrm>
          <a:prstGeom prst="rect">
            <a:avLst/>
          </a:prstGeom>
          <a:noFill/>
          <a:ln>
            <a:noFill/>
          </a:ln>
        </p:spPr>
      </p:pic>
      <p:pic>
        <p:nvPicPr>
          <p:cNvPr id="310" name="Google Shape;310;p42"/>
          <p:cNvPicPr preferRelativeResize="0"/>
          <p:nvPr/>
        </p:nvPicPr>
        <p:blipFill>
          <a:blip r:embed="rId4">
            <a:alphaModFix/>
          </a:blip>
          <a:stretch>
            <a:fillRect/>
          </a:stretch>
        </p:blipFill>
        <p:spPr>
          <a:xfrm>
            <a:off x="573700" y="3678700"/>
            <a:ext cx="852100" cy="852100"/>
          </a:xfrm>
          <a:prstGeom prst="rect">
            <a:avLst/>
          </a:prstGeom>
          <a:noFill/>
          <a:ln>
            <a:noFill/>
          </a:ln>
        </p:spPr>
      </p:pic>
      <p:pic>
        <p:nvPicPr>
          <p:cNvPr id="311" name="Google Shape;311;p42"/>
          <p:cNvPicPr preferRelativeResize="0"/>
          <p:nvPr/>
        </p:nvPicPr>
        <p:blipFill>
          <a:blip r:embed="rId5">
            <a:alphaModFix/>
          </a:blip>
          <a:stretch>
            <a:fillRect/>
          </a:stretch>
        </p:blipFill>
        <p:spPr>
          <a:xfrm>
            <a:off x="599150" y="1844325"/>
            <a:ext cx="801199" cy="801201"/>
          </a:xfrm>
          <a:prstGeom prst="rect">
            <a:avLst/>
          </a:prstGeom>
          <a:noFill/>
          <a:ln>
            <a:noFill/>
          </a:ln>
        </p:spPr>
      </p:pic>
      <p:pic>
        <p:nvPicPr>
          <p:cNvPr id="312" name="Google Shape;312;p42"/>
          <p:cNvPicPr preferRelativeResize="0"/>
          <p:nvPr/>
        </p:nvPicPr>
        <p:blipFill>
          <a:blip r:embed="rId6">
            <a:alphaModFix/>
          </a:blip>
          <a:stretch>
            <a:fillRect/>
          </a:stretch>
        </p:blipFill>
        <p:spPr>
          <a:xfrm>
            <a:off x="573543" y="1113800"/>
            <a:ext cx="852420" cy="572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3"/>
          <p:cNvSpPr/>
          <p:nvPr/>
        </p:nvSpPr>
        <p:spPr>
          <a:xfrm>
            <a:off x="0" y="0"/>
            <a:ext cx="9144000" cy="11490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318" name="Google Shape;318;p43"/>
          <p:cNvSpPr txBox="1"/>
          <p:nvPr/>
        </p:nvSpPr>
        <p:spPr>
          <a:xfrm>
            <a:off x="359229" y="332094"/>
            <a:ext cx="19527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Helvetica Neue"/>
                <a:ea typeface="Helvetica Neue"/>
                <a:cs typeface="Helvetica Neue"/>
                <a:sym typeface="Helvetica Neue"/>
              </a:rPr>
              <a:t>Discussion</a:t>
            </a:r>
            <a:endParaRPr b="1" i="0" sz="1800" u="none" cap="none" strike="noStrike">
              <a:solidFill>
                <a:schemeClr val="dk1"/>
              </a:solidFill>
              <a:latin typeface="Helvetica Neue"/>
              <a:ea typeface="Helvetica Neue"/>
              <a:cs typeface="Helvetica Neue"/>
              <a:sym typeface="Helvetica Neue"/>
            </a:endParaRPr>
          </a:p>
        </p:txBody>
      </p:sp>
      <p:sp>
        <p:nvSpPr>
          <p:cNvPr id="319" name="Google Shape;319;p43"/>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p>
            <a:pPr indent="0" lvl="0" marL="0" rtl="0" algn="r">
              <a:lnSpc>
                <a:spcPct val="100000"/>
              </a:lnSpc>
              <a:spcBef>
                <a:spcPts val="0"/>
              </a:spcBef>
              <a:spcAft>
                <a:spcPts val="0"/>
              </a:spcAft>
              <a:buClr>
                <a:schemeClr val="lt1"/>
              </a:buClr>
              <a:buSzPts val="900"/>
              <a:buFont typeface="Calibri"/>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 name="Shape 140"/>
        <p:cNvGrpSpPr/>
        <p:nvPr/>
      </p:nvGrpSpPr>
      <p:grpSpPr>
        <a:xfrm>
          <a:off x="0" y="0"/>
          <a:ext cx="0" cy="0"/>
          <a:chOff x="0" y="0"/>
          <a:chExt cx="0" cy="0"/>
        </a:xfrm>
      </p:grpSpPr>
      <p:sp>
        <p:nvSpPr>
          <p:cNvPr id="141" name="Google Shape;141;p27"/>
          <p:cNvSpPr txBox="1"/>
          <p:nvPr>
            <p:ph idx="12" type="sldNum"/>
          </p:nvPr>
        </p:nvSpPr>
        <p:spPr>
          <a:xfrm>
            <a:off x="8472458" y="4747161"/>
            <a:ext cx="548700" cy="393600"/>
          </a:xfrm>
          <a:prstGeom prst="rect">
            <a:avLst/>
          </a:prstGeom>
          <a:noFill/>
          <a:ln>
            <a:noFill/>
          </a:ln>
        </p:spPr>
        <p:txBody>
          <a:bodyPr anchorCtr="0" anchor="ctr"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cxnSp>
        <p:nvCxnSpPr>
          <p:cNvPr id="142" name="Google Shape;142;p27"/>
          <p:cNvCxnSpPr/>
          <p:nvPr/>
        </p:nvCxnSpPr>
        <p:spPr>
          <a:xfrm>
            <a:off x="207053" y="811159"/>
            <a:ext cx="8699400" cy="0"/>
          </a:xfrm>
          <a:prstGeom prst="straightConnector1">
            <a:avLst/>
          </a:prstGeom>
          <a:noFill/>
          <a:ln cap="flat" cmpd="sng" w="28575">
            <a:solidFill>
              <a:schemeClr val="dk1"/>
            </a:solidFill>
            <a:prstDash val="solid"/>
            <a:miter lim="800000"/>
            <a:headEnd len="sm" w="sm" type="none"/>
            <a:tailEnd len="sm" w="sm" type="none"/>
          </a:ln>
        </p:spPr>
      </p:cxnSp>
      <p:sp>
        <p:nvSpPr>
          <p:cNvPr id="143" name="Google Shape;143;p27"/>
          <p:cNvSpPr txBox="1"/>
          <p:nvPr/>
        </p:nvSpPr>
        <p:spPr>
          <a:xfrm>
            <a:off x="311725" y="133264"/>
            <a:ext cx="8160900" cy="800400"/>
          </a:xfrm>
          <a:prstGeom prst="rect">
            <a:avLst/>
          </a:prstGeom>
          <a:noFill/>
          <a:ln>
            <a:noFill/>
          </a:ln>
        </p:spPr>
        <p:txBody>
          <a:bodyPr anchorCtr="0" anchor="t" bIns="51425" lIns="51425" spcFirstLastPara="1" rIns="51425" wrap="square" tIns="51425">
            <a:noAutofit/>
          </a:bodyPr>
          <a:lstStyle/>
          <a:p>
            <a:pPr indent="0" lvl="0" marL="0" marR="0" rtl="0" algn="l">
              <a:lnSpc>
                <a:spcPct val="100000"/>
              </a:lnSpc>
              <a:spcBef>
                <a:spcPts val="0"/>
              </a:spcBef>
              <a:spcAft>
                <a:spcPts val="0"/>
              </a:spcAft>
              <a:buClr>
                <a:srgbClr val="000000"/>
              </a:buClr>
              <a:buSzPts val="1800"/>
              <a:buFont typeface="Helvetica Neue"/>
              <a:buNone/>
            </a:pPr>
            <a:r>
              <a:rPr b="1" lang="en" sz="1800"/>
              <a:t>We identified reliability, transparency, and long-term cost efficiency as key value propositions that blockchain technology could offer.</a:t>
            </a:r>
            <a:endParaRPr b="0" i="0" sz="1800" u="none" cap="none" strike="noStrike">
              <a:solidFill>
                <a:srgbClr val="000000"/>
              </a:solidFill>
              <a:latin typeface="Arial"/>
              <a:ea typeface="Arial"/>
              <a:cs typeface="Arial"/>
              <a:sym typeface="Arial"/>
            </a:endParaRPr>
          </a:p>
        </p:txBody>
      </p:sp>
      <p:sp>
        <p:nvSpPr>
          <p:cNvPr id="144" name="Google Shape;144;p27"/>
          <p:cNvSpPr txBox="1"/>
          <p:nvPr/>
        </p:nvSpPr>
        <p:spPr>
          <a:xfrm>
            <a:off x="1056850" y="1862663"/>
            <a:ext cx="4509000" cy="253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500"/>
              </a:spcBef>
              <a:spcAft>
                <a:spcPts val="0"/>
              </a:spcAft>
              <a:buNone/>
            </a:pPr>
            <a:r>
              <a:rPr b="1" lang="en">
                <a:solidFill>
                  <a:schemeClr val="dk1"/>
                </a:solidFill>
              </a:rPr>
              <a:t>Unreliable verification</a:t>
            </a:r>
            <a:endParaRPr b="1">
              <a:solidFill>
                <a:schemeClr val="dk1"/>
              </a:solidFill>
            </a:endParaRPr>
          </a:p>
          <a:p>
            <a:pPr indent="0" lvl="0" marL="0" rtl="0" algn="l">
              <a:lnSpc>
                <a:spcPct val="150000"/>
              </a:lnSpc>
              <a:spcBef>
                <a:spcPts val="500"/>
              </a:spcBef>
              <a:spcAft>
                <a:spcPts val="0"/>
              </a:spcAft>
              <a:buNone/>
            </a:pPr>
            <a:r>
              <a:t/>
            </a:r>
            <a:endParaRPr sz="1200">
              <a:solidFill>
                <a:schemeClr val="dk1"/>
              </a:solidFill>
            </a:endParaRPr>
          </a:p>
          <a:p>
            <a:pPr indent="0" lvl="0" marL="0" rtl="0" algn="l">
              <a:lnSpc>
                <a:spcPct val="150000"/>
              </a:lnSpc>
              <a:spcBef>
                <a:spcPts val="500"/>
              </a:spcBef>
              <a:spcAft>
                <a:spcPts val="0"/>
              </a:spcAft>
              <a:buNone/>
            </a:pPr>
            <a:r>
              <a:t/>
            </a:r>
            <a:endParaRPr sz="1200">
              <a:solidFill>
                <a:schemeClr val="dk1"/>
              </a:solidFill>
            </a:endParaRPr>
          </a:p>
          <a:p>
            <a:pPr indent="0" lvl="0" marL="0" rtl="0" algn="l">
              <a:lnSpc>
                <a:spcPct val="150000"/>
              </a:lnSpc>
              <a:spcBef>
                <a:spcPts val="500"/>
              </a:spcBef>
              <a:spcAft>
                <a:spcPts val="0"/>
              </a:spcAft>
              <a:buNone/>
            </a:pPr>
            <a:r>
              <a:rPr b="1" lang="en">
                <a:solidFill>
                  <a:schemeClr val="dk1"/>
                </a:solidFill>
              </a:rPr>
              <a:t>No standardized regulation</a:t>
            </a:r>
            <a:endParaRPr b="1">
              <a:solidFill>
                <a:schemeClr val="dk1"/>
              </a:solidFill>
            </a:endParaRPr>
          </a:p>
          <a:p>
            <a:pPr indent="0" lvl="0" marL="0" rtl="0" algn="l">
              <a:lnSpc>
                <a:spcPct val="150000"/>
              </a:lnSpc>
              <a:spcBef>
                <a:spcPts val="500"/>
              </a:spcBef>
              <a:spcAft>
                <a:spcPts val="0"/>
              </a:spcAft>
              <a:buNone/>
            </a:pPr>
            <a:r>
              <a:t/>
            </a:r>
            <a:endParaRPr sz="1200">
              <a:solidFill>
                <a:schemeClr val="dk1"/>
              </a:solidFill>
            </a:endParaRPr>
          </a:p>
          <a:p>
            <a:pPr indent="0" lvl="0" marL="0" rtl="0" algn="l">
              <a:lnSpc>
                <a:spcPct val="150000"/>
              </a:lnSpc>
              <a:spcBef>
                <a:spcPts val="500"/>
              </a:spcBef>
              <a:spcAft>
                <a:spcPts val="0"/>
              </a:spcAft>
              <a:buNone/>
            </a:pPr>
            <a:r>
              <a:t/>
            </a:r>
            <a:endParaRPr sz="1200">
              <a:solidFill>
                <a:schemeClr val="dk1"/>
              </a:solidFill>
            </a:endParaRPr>
          </a:p>
          <a:p>
            <a:pPr indent="0" lvl="0" marL="0" rtl="0" algn="l">
              <a:lnSpc>
                <a:spcPct val="150000"/>
              </a:lnSpc>
              <a:spcBef>
                <a:spcPts val="500"/>
              </a:spcBef>
              <a:spcAft>
                <a:spcPts val="0"/>
              </a:spcAft>
              <a:buNone/>
            </a:pPr>
            <a:r>
              <a:rPr b="1" lang="en">
                <a:solidFill>
                  <a:schemeClr val="dk1"/>
                </a:solidFill>
              </a:rPr>
              <a:t>High Costs</a:t>
            </a:r>
            <a:endParaRPr b="1"/>
          </a:p>
        </p:txBody>
      </p:sp>
      <p:sp>
        <p:nvSpPr>
          <p:cNvPr id="145" name="Google Shape;145;p27"/>
          <p:cNvSpPr txBox="1"/>
          <p:nvPr/>
        </p:nvSpPr>
        <p:spPr>
          <a:xfrm>
            <a:off x="4868300" y="1844750"/>
            <a:ext cx="4509000" cy="2422800"/>
          </a:xfrm>
          <a:prstGeom prst="rect">
            <a:avLst/>
          </a:prstGeom>
          <a:noFill/>
          <a:ln>
            <a:noFill/>
          </a:ln>
        </p:spPr>
        <p:txBody>
          <a:bodyPr anchorCtr="0" anchor="t" bIns="91425" lIns="91425" spcFirstLastPara="1" rIns="91425" wrap="square" tIns="91425">
            <a:spAutoFit/>
          </a:bodyPr>
          <a:lstStyle/>
          <a:p>
            <a:pPr indent="0" lvl="0" marL="685800" rtl="0" algn="l">
              <a:lnSpc>
                <a:spcPct val="115000"/>
              </a:lnSpc>
              <a:spcBef>
                <a:spcPts val="500"/>
              </a:spcBef>
              <a:spcAft>
                <a:spcPts val="0"/>
              </a:spcAft>
              <a:buNone/>
            </a:pPr>
            <a:r>
              <a:rPr b="1" lang="en">
                <a:solidFill>
                  <a:schemeClr val="dk1"/>
                </a:solidFill>
              </a:rPr>
              <a:t>Increases reliability</a:t>
            </a:r>
            <a:endParaRPr b="1">
              <a:solidFill>
                <a:schemeClr val="dk1"/>
              </a:solidFill>
            </a:endParaRPr>
          </a:p>
          <a:p>
            <a:pPr indent="0" lvl="0" marL="0" rtl="0" algn="r">
              <a:lnSpc>
                <a:spcPct val="115000"/>
              </a:lnSpc>
              <a:spcBef>
                <a:spcPts val="500"/>
              </a:spcBef>
              <a:spcAft>
                <a:spcPts val="0"/>
              </a:spcAft>
              <a:buNone/>
            </a:pPr>
            <a:r>
              <a:t/>
            </a:r>
            <a:endParaRPr b="1">
              <a:solidFill>
                <a:schemeClr val="dk1"/>
              </a:solidFill>
            </a:endParaRPr>
          </a:p>
          <a:p>
            <a:pPr indent="0" lvl="0" marL="685800" rtl="0" algn="r">
              <a:lnSpc>
                <a:spcPct val="150000"/>
              </a:lnSpc>
              <a:spcBef>
                <a:spcPts val="500"/>
              </a:spcBef>
              <a:spcAft>
                <a:spcPts val="0"/>
              </a:spcAft>
              <a:buNone/>
            </a:pPr>
            <a:r>
              <a:t/>
            </a:r>
            <a:endParaRPr b="1">
              <a:solidFill>
                <a:schemeClr val="dk1"/>
              </a:solidFill>
            </a:endParaRPr>
          </a:p>
          <a:p>
            <a:pPr indent="0" lvl="0" marL="685800" rtl="0" algn="l">
              <a:lnSpc>
                <a:spcPct val="115000"/>
              </a:lnSpc>
              <a:spcBef>
                <a:spcPts val="500"/>
              </a:spcBef>
              <a:spcAft>
                <a:spcPts val="0"/>
              </a:spcAft>
              <a:buClr>
                <a:schemeClr val="dk1"/>
              </a:buClr>
              <a:buSzPts val="1100"/>
              <a:buFont typeface="Arial"/>
              <a:buNone/>
            </a:pPr>
            <a:r>
              <a:rPr b="1" lang="en">
                <a:solidFill>
                  <a:schemeClr val="dk1"/>
                </a:solidFill>
              </a:rPr>
              <a:t>Makes transactions more transparent</a:t>
            </a:r>
            <a:endParaRPr b="1">
              <a:solidFill>
                <a:schemeClr val="dk1"/>
              </a:solidFill>
            </a:endParaRPr>
          </a:p>
          <a:p>
            <a:pPr indent="0" lvl="0" marL="0" rtl="0" algn="r">
              <a:lnSpc>
                <a:spcPct val="150000"/>
              </a:lnSpc>
              <a:spcBef>
                <a:spcPts val="500"/>
              </a:spcBef>
              <a:spcAft>
                <a:spcPts val="0"/>
              </a:spcAft>
              <a:buNone/>
            </a:pPr>
            <a:r>
              <a:t/>
            </a:r>
            <a:endParaRPr b="1">
              <a:solidFill>
                <a:schemeClr val="dk1"/>
              </a:solidFill>
            </a:endParaRPr>
          </a:p>
          <a:p>
            <a:pPr indent="0" lvl="0" marL="0" rtl="0" algn="r">
              <a:lnSpc>
                <a:spcPct val="115000"/>
              </a:lnSpc>
              <a:spcBef>
                <a:spcPts val="500"/>
              </a:spcBef>
              <a:spcAft>
                <a:spcPts val="0"/>
              </a:spcAft>
              <a:buNone/>
            </a:pPr>
            <a:r>
              <a:t/>
            </a:r>
            <a:endParaRPr b="1">
              <a:solidFill>
                <a:schemeClr val="dk1"/>
              </a:solidFill>
            </a:endParaRPr>
          </a:p>
          <a:p>
            <a:pPr indent="0" lvl="0" marL="685800" rtl="0" algn="l">
              <a:lnSpc>
                <a:spcPct val="150000"/>
              </a:lnSpc>
              <a:spcBef>
                <a:spcPts val="500"/>
              </a:spcBef>
              <a:spcAft>
                <a:spcPts val="0"/>
              </a:spcAft>
              <a:buClr>
                <a:schemeClr val="dk1"/>
              </a:buClr>
              <a:buSzPts val="1100"/>
              <a:buFont typeface="Arial"/>
              <a:buNone/>
            </a:pPr>
            <a:r>
              <a:rPr b="1" lang="en">
                <a:solidFill>
                  <a:schemeClr val="dk1"/>
                </a:solidFill>
              </a:rPr>
              <a:t>Lowers overhead costs</a:t>
            </a:r>
            <a:endParaRPr b="1">
              <a:solidFill>
                <a:schemeClr val="dk1"/>
              </a:solidFill>
            </a:endParaRPr>
          </a:p>
        </p:txBody>
      </p:sp>
      <p:grpSp>
        <p:nvGrpSpPr>
          <p:cNvPr id="146" name="Google Shape;146;p27"/>
          <p:cNvGrpSpPr/>
          <p:nvPr/>
        </p:nvGrpSpPr>
        <p:grpSpPr>
          <a:xfrm>
            <a:off x="249500" y="1804250"/>
            <a:ext cx="603300" cy="615600"/>
            <a:chOff x="3268675" y="1374225"/>
            <a:chExt cx="603300" cy="615600"/>
          </a:xfrm>
        </p:grpSpPr>
        <p:sp>
          <p:nvSpPr>
            <p:cNvPr id="147" name="Google Shape;147;p27"/>
            <p:cNvSpPr/>
            <p:nvPr/>
          </p:nvSpPr>
          <p:spPr>
            <a:xfrm>
              <a:off x="3268675" y="1374225"/>
              <a:ext cx="603300" cy="520200"/>
            </a:xfrm>
            <a:prstGeom prst="triangle">
              <a:avLst>
                <a:gd fmla="val 50000" name="adj"/>
              </a:avLst>
            </a:prstGeom>
            <a:solidFill>
              <a:srgbClr val="F3F3F3"/>
            </a:solidFill>
            <a:ln cap="flat" cmpd="sng" w="76200">
              <a:solidFill>
                <a:srgbClr val="8424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7"/>
            <p:cNvSpPr txBox="1"/>
            <p:nvPr/>
          </p:nvSpPr>
          <p:spPr>
            <a:xfrm>
              <a:off x="3423150" y="1374225"/>
              <a:ext cx="314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chemeClr val="dk1"/>
                  </a:solidFill>
                  <a:latin typeface="Bebas Neue"/>
                  <a:ea typeface="Bebas Neue"/>
                  <a:cs typeface="Bebas Neue"/>
                  <a:sym typeface="Bebas Neue"/>
                </a:rPr>
                <a:t>!</a:t>
              </a:r>
              <a:endParaRPr sz="2800">
                <a:solidFill>
                  <a:schemeClr val="dk1"/>
                </a:solidFill>
                <a:latin typeface="Bebas Neue"/>
                <a:ea typeface="Bebas Neue"/>
                <a:cs typeface="Bebas Neue"/>
                <a:sym typeface="Bebas Neue"/>
              </a:endParaRPr>
            </a:p>
          </p:txBody>
        </p:sp>
      </p:grpSp>
      <p:pic>
        <p:nvPicPr>
          <p:cNvPr id="149" name="Google Shape;149;p27"/>
          <p:cNvPicPr preferRelativeResize="0"/>
          <p:nvPr/>
        </p:nvPicPr>
        <p:blipFill>
          <a:blip r:embed="rId3">
            <a:alphaModFix/>
          </a:blip>
          <a:stretch>
            <a:fillRect/>
          </a:stretch>
        </p:blipFill>
        <p:spPr>
          <a:xfrm>
            <a:off x="207049" y="2788450"/>
            <a:ext cx="688225" cy="688225"/>
          </a:xfrm>
          <a:prstGeom prst="rect">
            <a:avLst/>
          </a:prstGeom>
          <a:noFill/>
          <a:ln>
            <a:noFill/>
          </a:ln>
        </p:spPr>
      </p:pic>
      <p:sp>
        <p:nvSpPr>
          <p:cNvPr id="150" name="Google Shape;150;p27"/>
          <p:cNvSpPr txBox="1"/>
          <p:nvPr/>
        </p:nvSpPr>
        <p:spPr>
          <a:xfrm>
            <a:off x="-88337" y="3769975"/>
            <a:ext cx="1364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4000">
                <a:solidFill>
                  <a:srgbClr val="38761D"/>
                </a:solidFill>
              </a:rPr>
              <a:t>$$$</a:t>
            </a:r>
            <a:endParaRPr b="1" sz="4000">
              <a:solidFill>
                <a:srgbClr val="38761D"/>
              </a:solidFill>
            </a:endParaRPr>
          </a:p>
        </p:txBody>
      </p:sp>
      <p:pic>
        <p:nvPicPr>
          <p:cNvPr id="151" name="Google Shape;151;p27"/>
          <p:cNvPicPr preferRelativeResize="0"/>
          <p:nvPr/>
        </p:nvPicPr>
        <p:blipFill>
          <a:blip r:embed="rId4">
            <a:alphaModFix/>
          </a:blip>
          <a:stretch>
            <a:fillRect/>
          </a:stretch>
        </p:blipFill>
        <p:spPr>
          <a:xfrm>
            <a:off x="4776537" y="1744987"/>
            <a:ext cx="688226" cy="688226"/>
          </a:xfrm>
          <a:prstGeom prst="rect">
            <a:avLst/>
          </a:prstGeom>
          <a:noFill/>
          <a:ln>
            <a:noFill/>
          </a:ln>
        </p:spPr>
      </p:pic>
      <p:sp>
        <p:nvSpPr>
          <p:cNvPr id="152" name="Google Shape;152;p27"/>
          <p:cNvSpPr txBox="1"/>
          <p:nvPr/>
        </p:nvSpPr>
        <p:spPr>
          <a:xfrm>
            <a:off x="4369150" y="3781200"/>
            <a:ext cx="1364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rgbClr val="38761D"/>
                </a:solidFill>
              </a:rPr>
              <a:t>-</a:t>
            </a:r>
            <a:r>
              <a:rPr b="1" lang="en" sz="4000">
                <a:solidFill>
                  <a:srgbClr val="38761D"/>
                </a:solidFill>
              </a:rPr>
              <a:t>$</a:t>
            </a:r>
            <a:endParaRPr b="1" sz="4000">
              <a:solidFill>
                <a:srgbClr val="38761D"/>
              </a:solidFill>
            </a:endParaRPr>
          </a:p>
        </p:txBody>
      </p:sp>
      <p:pic>
        <p:nvPicPr>
          <p:cNvPr id="153" name="Google Shape;153;p27"/>
          <p:cNvPicPr preferRelativeResize="0"/>
          <p:nvPr/>
        </p:nvPicPr>
        <p:blipFill>
          <a:blip r:embed="rId5">
            <a:alphaModFix/>
          </a:blip>
          <a:stretch>
            <a:fillRect/>
          </a:stretch>
        </p:blipFill>
        <p:spPr>
          <a:xfrm>
            <a:off x="4561138" y="2496651"/>
            <a:ext cx="1119002" cy="1118998"/>
          </a:xfrm>
          <a:prstGeom prst="rect">
            <a:avLst/>
          </a:prstGeom>
          <a:noFill/>
          <a:ln>
            <a:noFill/>
          </a:ln>
        </p:spPr>
      </p:pic>
      <p:sp>
        <p:nvSpPr>
          <p:cNvPr id="154" name="Google Shape;154;p27"/>
          <p:cNvSpPr txBox="1"/>
          <p:nvPr/>
        </p:nvSpPr>
        <p:spPr>
          <a:xfrm>
            <a:off x="249500" y="1020150"/>
            <a:ext cx="4128000" cy="415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500"/>
              </a:spcBef>
              <a:spcAft>
                <a:spcPts val="0"/>
              </a:spcAft>
              <a:buNone/>
            </a:pPr>
            <a:r>
              <a:rPr b="1" lang="en" sz="1500">
                <a:solidFill>
                  <a:srgbClr val="842420"/>
                </a:solidFill>
              </a:rPr>
              <a:t>Inefficiencies in the carbon credit market</a:t>
            </a:r>
            <a:endParaRPr b="1" sz="1500">
              <a:solidFill>
                <a:srgbClr val="842420"/>
              </a:solidFill>
            </a:endParaRPr>
          </a:p>
        </p:txBody>
      </p:sp>
      <p:sp>
        <p:nvSpPr>
          <p:cNvPr id="155" name="Google Shape;155;p27"/>
          <p:cNvSpPr txBox="1"/>
          <p:nvPr/>
        </p:nvSpPr>
        <p:spPr>
          <a:xfrm>
            <a:off x="4699250" y="1020150"/>
            <a:ext cx="4207200" cy="415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500"/>
              </a:spcBef>
              <a:spcAft>
                <a:spcPts val="0"/>
              </a:spcAft>
              <a:buNone/>
            </a:pPr>
            <a:r>
              <a:rPr b="1" lang="en" sz="1500">
                <a:solidFill>
                  <a:srgbClr val="842420"/>
                </a:solidFill>
              </a:rPr>
              <a:t>How blockchain technology can help</a:t>
            </a:r>
            <a:endParaRPr b="1">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 name="Shape 160"/>
        <p:cNvGrpSpPr/>
        <p:nvPr/>
      </p:nvGrpSpPr>
      <p:grpSpPr>
        <a:xfrm>
          <a:off x="0" y="0"/>
          <a:ext cx="0" cy="0"/>
          <a:chOff x="0" y="0"/>
          <a:chExt cx="0" cy="0"/>
        </a:xfrm>
      </p:grpSpPr>
      <p:pic>
        <p:nvPicPr>
          <p:cNvPr id="161" name="Google Shape;161;p28"/>
          <p:cNvPicPr preferRelativeResize="0"/>
          <p:nvPr/>
        </p:nvPicPr>
        <p:blipFill rotWithShape="1">
          <a:blip r:embed="rId3">
            <a:alphaModFix/>
          </a:blip>
          <a:srcRect b="0" l="0" r="0" t="20603"/>
          <a:stretch/>
        </p:blipFill>
        <p:spPr>
          <a:xfrm>
            <a:off x="103525" y="861025"/>
            <a:ext cx="8936951" cy="3836257"/>
          </a:xfrm>
          <a:prstGeom prst="rect">
            <a:avLst/>
          </a:prstGeom>
          <a:noFill/>
          <a:ln>
            <a:noFill/>
          </a:ln>
        </p:spPr>
      </p:pic>
      <p:sp>
        <p:nvSpPr>
          <p:cNvPr id="162" name="Google Shape;162;p28"/>
          <p:cNvSpPr txBox="1"/>
          <p:nvPr>
            <p:ph idx="12" type="sldNum"/>
          </p:nvPr>
        </p:nvSpPr>
        <p:spPr>
          <a:xfrm>
            <a:off x="8472458" y="4747161"/>
            <a:ext cx="548700" cy="393600"/>
          </a:xfrm>
          <a:prstGeom prst="rect">
            <a:avLst/>
          </a:prstGeom>
          <a:noFill/>
          <a:ln>
            <a:noFill/>
          </a:ln>
        </p:spPr>
        <p:txBody>
          <a:bodyPr anchorCtr="0" anchor="ctr"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cxnSp>
        <p:nvCxnSpPr>
          <p:cNvPr id="163" name="Google Shape;163;p28"/>
          <p:cNvCxnSpPr/>
          <p:nvPr/>
        </p:nvCxnSpPr>
        <p:spPr>
          <a:xfrm>
            <a:off x="133597" y="4747161"/>
            <a:ext cx="8878800" cy="0"/>
          </a:xfrm>
          <a:prstGeom prst="straightConnector1">
            <a:avLst/>
          </a:prstGeom>
          <a:noFill/>
          <a:ln cap="flat" cmpd="sng" w="12700">
            <a:solidFill>
              <a:schemeClr val="dk1"/>
            </a:solidFill>
            <a:prstDash val="solid"/>
            <a:miter lim="800000"/>
            <a:headEnd len="sm" w="sm" type="none"/>
            <a:tailEnd len="sm" w="sm" type="none"/>
          </a:ln>
        </p:spPr>
      </p:cxnSp>
      <p:cxnSp>
        <p:nvCxnSpPr>
          <p:cNvPr id="164" name="Google Shape;164;p28"/>
          <p:cNvCxnSpPr/>
          <p:nvPr/>
        </p:nvCxnSpPr>
        <p:spPr>
          <a:xfrm>
            <a:off x="207053" y="811159"/>
            <a:ext cx="8730000" cy="0"/>
          </a:xfrm>
          <a:prstGeom prst="straightConnector1">
            <a:avLst/>
          </a:prstGeom>
          <a:noFill/>
          <a:ln cap="flat" cmpd="sng" w="28575">
            <a:solidFill>
              <a:schemeClr val="dk1"/>
            </a:solidFill>
            <a:prstDash val="solid"/>
            <a:miter lim="800000"/>
            <a:headEnd len="sm" w="sm" type="none"/>
            <a:tailEnd len="sm" w="sm" type="none"/>
          </a:ln>
        </p:spPr>
      </p:cxnSp>
      <p:sp>
        <p:nvSpPr>
          <p:cNvPr id="165" name="Google Shape;165;p28"/>
          <p:cNvSpPr txBox="1"/>
          <p:nvPr/>
        </p:nvSpPr>
        <p:spPr>
          <a:xfrm>
            <a:off x="311725" y="144507"/>
            <a:ext cx="8160900" cy="716400"/>
          </a:xfrm>
          <a:prstGeom prst="rect">
            <a:avLst/>
          </a:prstGeom>
          <a:noFill/>
          <a:ln>
            <a:noFill/>
          </a:ln>
        </p:spPr>
        <p:txBody>
          <a:bodyPr anchorCtr="0" anchor="t" bIns="51425" lIns="51425" spcFirstLastPara="1" rIns="51425" wrap="square" tIns="51425">
            <a:noAutofit/>
          </a:bodyPr>
          <a:lstStyle/>
          <a:p>
            <a:pPr indent="0" lvl="0" marL="0" marR="0" rtl="0" algn="l">
              <a:lnSpc>
                <a:spcPct val="100000"/>
              </a:lnSpc>
              <a:spcBef>
                <a:spcPts val="0"/>
              </a:spcBef>
              <a:spcAft>
                <a:spcPts val="0"/>
              </a:spcAft>
              <a:buClr>
                <a:srgbClr val="000000"/>
              </a:buClr>
              <a:buSzPts val="1800"/>
              <a:buFont typeface="Helvetica Neue"/>
              <a:buNone/>
            </a:pPr>
            <a:r>
              <a:rPr b="1" lang="en" sz="1800"/>
              <a:t>After considering three potential entry points, we identified data storage as the most advantageous for blockchain adoption.</a:t>
            </a:r>
            <a:endParaRPr b="1" i="0" sz="1800" u="none" cap="none" strike="noStrike">
              <a:solidFill>
                <a:srgbClr val="000000"/>
              </a:solidFill>
            </a:endParaRPr>
          </a:p>
        </p:txBody>
      </p:sp>
      <p:sp>
        <p:nvSpPr>
          <p:cNvPr id="166" name="Google Shape;166;p28"/>
          <p:cNvSpPr/>
          <p:nvPr/>
        </p:nvSpPr>
        <p:spPr>
          <a:xfrm>
            <a:off x="953975" y="3106825"/>
            <a:ext cx="1101900" cy="1101900"/>
          </a:xfrm>
          <a:prstGeom prst="ellipse">
            <a:avLst/>
          </a:prstGeom>
          <a:noFill/>
          <a:ln cap="flat" cmpd="sng" w="38100">
            <a:solidFill>
              <a:srgbClr val="8424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8"/>
          <p:cNvSpPr/>
          <p:nvPr/>
        </p:nvSpPr>
        <p:spPr>
          <a:xfrm>
            <a:off x="5945532" y="3106825"/>
            <a:ext cx="1101900" cy="1101900"/>
          </a:xfrm>
          <a:prstGeom prst="ellipse">
            <a:avLst/>
          </a:prstGeom>
          <a:noFill/>
          <a:ln cap="flat" cmpd="sng" w="1143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8"/>
          <p:cNvSpPr/>
          <p:nvPr/>
        </p:nvSpPr>
        <p:spPr>
          <a:xfrm>
            <a:off x="4489194" y="3106825"/>
            <a:ext cx="1101900" cy="1101900"/>
          </a:xfrm>
          <a:prstGeom prst="ellipse">
            <a:avLst/>
          </a:prstGeom>
          <a:noFill/>
          <a:ln cap="flat" cmpd="sng" w="38100">
            <a:solidFill>
              <a:srgbClr val="8424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28"/>
          <p:cNvCxnSpPr/>
          <p:nvPr/>
        </p:nvCxnSpPr>
        <p:spPr>
          <a:xfrm>
            <a:off x="5040122" y="4208593"/>
            <a:ext cx="0" cy="290100"/>
          </a:xfrm>
          <a:prstGeom prst="straightConnector1">
            <a:avLst/>
          </a:prstGeom>
          <a:noFill/>
          <a:ln cap="flat" cmpd="sng" w="38100">
            <a:solidFill>
              <a:srgbClr val="842420"/>
            </a:solidFill>
            <a:prstDash val="solid"/>
            <a:round/>
            <a:headEnd len="med" w="med" type="none"/>
            <a:tailEnd len="med" w="med" type="none"/>
          </a:ln>
        </p:spPr>
      </p:cxnSp>
      <p:cxnSp>
        <p:nvCxnSpPr>
          <p:cNvPr id="170" name="Google Shape;170;p28"/>
          <p:cNvCxnSpPr/>
          <p:nvPr/>
        </p:nvCxnSpPr>
        <p:spPr>
          <a:xfrm>
            <a:off x="1504903" y="4208593"/>
            <a:ext cx="0" cy="290100"/>
          </a:xfrm>
          <a:prstGeom prst="straightConnector1">
            <a:avLst/>
          </a:prstGeom>
          <a:noFill/>
          <a:ln cap="flat" cmpd="sng" w="38100">
            <a:solidFill>
              <a:srgbClr val="842420"/>
            </a:solidFill>
            <a:prstDash val="solid"/>
            <a:round/>
            <a:headEnd len="med" w="med" type="none"/>
            <a:tailEnd len="med" w="med" type="none"/>
          </a:ln>
        </p:spPr>
      </p:cxnSp>
      <p:cxnSp>
        <p:nvCxnSpPr>
          <p:cNvPr id="171" name="Google Shape;171;p28"/>
          <p:cNvCxnSpPr/>
          <p:nvPr/>
        </p:nvCxnSpPr>
        <p:spPr>
          <a:xfrm>
            <a:off x="6496460" y="4208593"/>
            <a:ext cx="0" cy="290100"/>
          </a:xfrm>
          <a:prstGeom prst="straightConnector1">
            <a:avLst/>
          </a:prstGeom>
          <a:noFill/>
          <a:ln cap="flat" cmpd="sng" w="38100">
            <a:solidFill>
              <a:srgbClr val="842420"/>
            </a:solidFill>
            <a:prstDash val="solid"/>
            <a:round/>
            <a:headEnd len="med" w="med" type="none"/>
            <a:tailEnd len="med" w="med" type="none"/>
          </a:ln>
        </p:spPr>
      </p:cxnSp>
      <p:cxnSp>
        <p:nvCxnSpPr>
          <p:cNvPr id="172" name="Google Shape;172;p28"/>
          <p:cNvCxnSpPr/>
          <p:nvPr/>
        </p:nvCxnSpPr>
        <p:spPr>
          <a:xfrm>
            <a:off x="1473335" y="4498632"/>
            <a:ext cx="5045400" cy="300"/>
          </a:xfrm>
          <a:prstGeom prst="straightConnector1">
            <a:avLst/>
          </a:prstGeom>
          <a:noFill/>
          <a:ln cap="flat" cmpd="sng" w="38100">
            <a:solidFill>
              <a:srgbClr val="842420"/>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7" name="Shape 177"/>
        <p:cNvGrpSpPr/>
        <p:nvPr/>
      </p:nvGrpSpPr>
      <p:grpSpPr>
        <a:xfrm>
          <a:off x="0" y="0"/>
          <a:ext cx="0" cy="0"/>
          <a:chOff x="0" y="0"/>
          <a:chExt cx="0" cy="0"/>
        </a:xfrm>
      </p:grpSpPr>
      <p:sp>
        <p:nvSpPr>
          <p:cNvPr id="178" name="Google Shape;178;p29"/>
          <p:cNvSpPr txBox="1"/>
          <p:nvPr>
            <p:ph idx="12" type="sldNum"/>
          </p:nvPr>
        </p:nvSpPr>
        <p:spPr>
          <a:xfrm>
            <a:off x="8472458" y="4747161"/>
            <a:ext cx="548700" cy="393600"/>
          </a:xfrm>
          <a:prstGeom prst="rect">
            <a:avLst/>
          </a:prstGeom>
          <a:noFill/>
          <a:ln>
            <a:noFill/>
          </a:ln>
        </p:spPr>
        <p:txBody>
          <a:bodyPr anchorCtr="0" anchor="ctr"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cxnSp>
        <p:nvCxnSpPr>
          <p:cNvPr id="179" name="Google Shape;179;p29"/>
          <p:cNvCxnSpPr/>
          <p:nvPr/>
        </p:nvCxnSpPr>
        <p:spPr>
          <a:xfrm>
            <a:off x="133597" y="4747161"/>
            <a:ext cx="8878800" cy="0"/>
          </a:xfrm>
          <a:prstGeom prst="straightConnector1">
            <a:avLst/>
          </a:prstGeom>
          <a:noFill/>
          <a:ln cap="flat" cmpd="sng" w="12700">
            <a:solidFill>
              <a:schemeClr val="dk1"/>
            </a:solidFill>
            <a:prstDash val="solid"/>
            <a:miter lim="800000"/>
            <a:headEnd len="sm" w="sm" type="none"/>
            <a:tailEnd len="sm" w="sm" type="none"/>
          </a:ln>
        </p:spPr>
      </p:cxnSp>
      <p:cxnSp>
        <p:nvCxnSpPr>
          <p:cNvPr id="180" name="Google Shape;180;p29"/>
          <p:cNvCxnSpPr/>
          <p:nvPr/>
        </p:nvCxnSpPr>
        <p:spPr>
          <a:xfrm>
            <a:off x="207053" y="811159"/>
            <a:ext cx="8730000" cy="0"/>
          </a:xfrm>
          <a:prstGeom prst="straightConnector1">
            <a:avLst/>
          </a:prstGeom>
          <a:noFill/>
          <a:ln cap="flat" cmpd="sng" w="28575">
            <a:solidFill>
              <a:schemeClr val="dk1"/>
            </a:solidFill>
            <a:prstDash val="solid"/>
            <a:miter lim="800000"/>
            <a:headEnd len="sm" w="sm" type="none"/>
            <a:tailEnd len="sm" w="sm" type="none"/>
          </a:ln>
        </p:spPr>
      </p:cxnSp>
      <p:pic>
        <p:nvPicPr>
          <p:cNvPr descr="A picture containing qr code&#10;&#10;Description automatically generated" id="181" name="Google Shape;181;p29"/>
          <p:cNvPicPr preferRelativeResize="0"/>
          <p:nvPr/>
        </p:nvPicPr>
        <p:blipFill rotWithShape="1">
          <a:blip r:embed="rId3">
            <a:alphaModFix/>
          </a:blip>
          <a:srcRect b="0" l="0" r="0" t="0"/>
          <a:stretch/>
        </p:blipFill>
        <p:spPr>
          <a:xfrm>
            <a:off x="9254361" y="1500188"/>
            <a:ext cx="1323975" cy="2143125"/>
          </a:xfrm>
          <a:prstGeom prst="rect">
            <a:avLst/>
          </a:prstGeom>
          <a:noFill/>
          <a:ln>
            <a:noFill/>
          </a:ln>
        </p:spPr>
      </p:pic>
      <p:sp>
        <p:nvSpPr>
          <p:cNvPr id="182" name="Google Shape;182;p29"/>
          <p:cNvSpPr txBox="1"/>
          <p:nvPr/>
        </p:nvSpPr>
        <p:spPr>
          <a:xfrm>
            <a:off x="311726" y="144491"/>
            <a:ext cx="8160900" cy="388800"/>
          </a:xfrm>
          <a:prstGeom prst="rect">
            <a:avLst/>
          </a:prstGeom>
          <a:noFill/>
          <a:ln>
            <a:noFill/>
          </a:ln>
        </p:spPr>
        <p:txBody>
          <a:bodyPr anchorCtr="0" anchor="t" bIns="51425" lIns="51425" spcFirstLastPara="1" rIns="51425" wrap="square" tIns="51425">
            <a:noAutofit/>
          </a:bodyPr>
          <a:lstStyle/>
          <a:p>
            <a:pPr indent="0" lvl="0" marL="0" marR="0" rtl="0" algn="l">
              <a:lnSpc>
                <a:spcPct val="100000"/>
              </a:lnSpc>
              <a:spcBef>
                <a:spcPts val="0"/>
              </a:spcBef>
              <a:spcAft>
                <a:spcPts val="0"/>
              </a:spcAft>
              <a:buClr>
                <a:srgbClr val="000000"/>
              </a:buClr>
              <a:buSzPts val="1800"/>
              <a:buFont typeface="Helvetica Neue"/>
              <a:buNone/>
            </a:pPr>
            <a:r>
              <a:rPr b="1" lang="en" sz="1800"/>
              <a:t>We identified a number of issues with the potential entry points of creating carbon credit-based tokens and automated on-chain verification.</a:t>
            </a:r>
            <a:endParaRPr b="1" i="0" sz="1800" u="none" cap="none" strike="noStrike">
              <a:solidFill>
                <a:srgbClr val="000000"/>
              </a:solidFill>
            </a:endParaRPr>
          </a:p>
        </p:txBody>
      </p:sp>
      <p:pic>
        <p:nvPicPr>
          <p:cNvPr descr="Fungibility - Meaning, Examples, How Does it Work?" id="183" name="Google Shape;183;p29"/>
          <p:cNvPicPr preferRelativeResize="0"/>
          <p:nvPr/>
        </p:nvPicPr>
        <p:blipFill rotWithShape="1">
          <a:blip r:embed="rId4">
            <a:alphaModFix/>
          </a:blip>
          <a:srcRect b="-8" l="0" r="0" t="14633"/>
          <a:stretch/>
        </p:blipFill>
        <p:spPr>
          <a:xfrm>
            <a:off x="554773" y="1069000"/>
            <a:ext cx="3225650" cy="1651550"/>
          </a:xfrm>
          <a:prstGeom prst="rect">
            <a:avLst/>
          </a:prstGeom>
          <a:noFill/>
          <a:ln>
            <a:noFill/>
          </a:ln>
        </p:spPr>
      </p:pic>
      <p:pic>
        <p:nvPicPr>
          <p:cNvPr descr="Blockchain's potential in forest offsets, the voluntary carbon markets and  REDD+ | Environmental Conservation | Cambridge Core" id="184" name="Google Shape;184;p29"/>
          <p:cNvPicPr preferRelativeResize="0"/>
          <p:nvPr/>
        </p:nvPicPr>
        <p:blipFill>
          <a:blip r:embed="rId5">
            <a:alphaModFix/>
          </a:blip>
          <a:stretch>
            <a:fillRect/>
          </a:stretch>
        </p:blipFill>
        <p:spPr>
          <a:xfrm>
            <a:off x="207050" y="2978399"/>
            <a:ext cx="3921096" cy="1527600"/>
          </a:xfrm>
          <a:prstGeom prst="rect">
            <a:avLst/>
          </a:prstGeom>
          <a:noFill/>
          <a:ln>
            <a:noFill/>
          </a:ln>
        </p:spPr>
      </p:pic>
      <p:sp>
        <p:nvSpPr>
          <p:cNvPr id="185" name="Google Shape;185;p29"/>
          <p:cNvSpPr txBox="1"/>
          <p:nvPr/>
        </p:nvSpPr>
        <p:spPr>
          <a:xfrm>
            <a:off x="4128150" y="2838550"/>
            <a:ext cx="4953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Automated On-Chain Verification</a:t>
            </a:r>
            <a:r>
              <a:rPr b="1" lang="en"/>
              <a:t>: </a:t>
            </a:r>
            <a:endParaRPr/>
          </a:p>
          <a:p>
            <a:pPr indent="-317500" lvl="0" marL="457200" rtl="0" algn="l">
              <a:spcBef>
                <a:spcPts val="0"/>
              </a:spcBef>
              <a:spcAft>
                <a:spcPts val="0"/>
              </a:spcAft>
              <a:buSzPts val="1400"/>
              <a:buAutoNum type="arabicPeriod"/>
            </a:pPr>
            <a:r>
              <a:rPr lang="en"/>
              <a:t>Difficult to account for important heterogeneous and qualitative factors</a:t>
            </a:r>
            <a:endParaRPr/>
          </a:p>
          <a:p>
            <a:pPr indent="-317500" lvl="0" marL="457200" rtl="0" algn="l">
              <a:spcBef>
                <a:spcPts val="0"/>
              </a:spcBef>
              <a:spcAft>
                <a:spcPts val="0"/>
              </a:spcAft>
              <a:buSzPts val="1400"/>
              <a:buAutoNum type="arabicPeriod"/>
            </a:pPr>
            <a:r>
              <a:rPr lang="en"/>
              <a:t>Insufficient maturity of IoT technologies</a:t>
            </a:r>
            <a:endParaRPr/>
          </a:p>
          <a:p>
            <a:pPr indent="-317500" lvl="0" marL="457200" rtl="0" algn="l">
              <a:spcBef>
                <a:spcPts val="0"/>
              </a:spcBef>
              <a:spcAft>
                <a:spcPts val="0"/>
              </a:spcAft>
              <a:buSzPts val="1400"/>
              <a:buAutoNum type="arabicPeriod"/>
            </a:pPr>
            <a:r>
              <a:rPr lang="en"/>
              <a:t>Not enough standardized data/factors to evaluate projects reliably</a:t>
            </a:r>
            <a:endParaRPr/>
          </a:p>
        </p:txBody>
      </p:sp>
      <p:sp>
        <p:nvSpPr>
          <p:cNvPr id="186" name="Google Shape;186;p29"/>
          <p:cNvSpPr txBox="1"/>
          <p:nvPr/>
        </p:nvSpPr>
        <p:spPr>
          <a:xfrm>
            <a:off x="4128150" y="1086100"/>
            <a:ext cx="4953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Creating Carbon Credit-Based Tokens</a:t>
            </a:r>
            <a:r>
              <a:rPr b="1" lang="en"/>
              <a:t>: </a:t>
            </a:r>
            <a:endParaRPr b="1"/>
          </a:p>
          <a:p>
            <a:pPr indent="0" lvl="0" marL="0" rtl="0" algn="l">
              <a:spcBef>
                <a:spcPts val="0"/>
              </a:spcBef>
              <a:spcAft>
                <a:spcPts val="0"/>
              </a:spcAft>
              <a:buNone/>
            </a:pPr>
            <a:r>
              <a:t/>
            </a:r>
            <a:endParaRPr b="1"/>
          </a:p>
          <a:p>
            <a:pPr indent="-317500" lvl="0" marL="457200" rtl="0" algn="l">
              <a:spcBef>
                <a:spcPts val="0"/>
              </a:spcBef>
              <a:spcAft>
                <a:spcPts val="0"/>
              </a:spcAft>
              <a:buSzPts val="1400"/>
              <a:buAutoNum type="arabicPeriod"/>
            </a:pPr>
            <a:r>
              <a:rPr lang="en"/>
              <a:t>Several existing solutions - may not be great added value in another similar solution</a:t>
            </a:r>
            <a:endParaRPr/>
          </a:p>
          <a:p>
            <a:pPr indent="-317500" lvl="0" marL="457200" rtl="0" algn="l">
              <a:spcBef>
                <a:spcPts val="0"/>
              </a:spcBef>
              <a:spcAft>
                <a:spcPts val="0"/>
              </a:spcAft>
              <a:buSzPts val="1400"/>
              <a:buAutoNum type="arabicPeriod"/>
            </a:pPr>
            <a:r>
              <a:rPr lang="en"/>
              <a:t>Difficult to capture heterogeneity of projects</a:t>
            </a:r>
            <a:endParaRPr/>
          </a:p>
          <a:p>
            <a:pPr indent="-317500" lvl="0" marL="457200" rtl="0" algn="l">
              <a:spcBef>
                <a:spcPts val="0"/>
              </a:spcBef>
              <a:spcAft>
                <a:spcPts val="0"/>
              </a:spcAft>
              <a:buSzPts val="1400"/>
              <a:buAutoNum type="arabicPeriod"/>
            </a:pPr>
            <a:r>
              <a:rPr lang="en"/>
              <a:t>Potentially perverse incentives to underestimate costs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 name="Shape 191"/>
        <p:cNvGrpSpPr/>
        <p:nvPr/>
      </p:nvGrpSpPr>
      <p:grpSpPr>
        <a:xfrm>
          <a:off x="0" y="0"/>
          <a:ext cx="0" cy="0"/>
          <a:chOff x="0" y="0"/>
          <a:chExt cx="0" cy="0"/>
        </a:xfrm>
      </p:grpSpPr>
      <p:sp>
        <p:nvSpPr>
          <p:cNvPr id="192" name="Google Shape;192;p30"/>
          <p:cNvSpPr txBox="1"/>
          <p:nvPr>
            <p:ph idx="4294967295" type="body"/>
          </p:nvPr>
        </p:nvSpPr>
        <p:spPr>
          <a:xfrm>
            <a:off x="3563538" y="2282275"/>
            <a:ext cx="3583500" cy="8124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1300">
                <a:solidFill>
                  <a:srgbClr val="000000"/>
                </a:solidFill>
              </a:rPr>
              <a:t>Versatile</a:t>
            </a:r>
            <a:endParaRPr b="1" sz="1300">
              <a:solidFill>
                <a:srgbClr val="000000"/>
              </a:solidFill>
            </a:endParaRPr>
          </a:p>
          <a:p>
            <a:pPr indent="0" lvl="0" marL="0" rtl="0" algn="ctr">
              <a:spcBef>
                <a:spcPts val="0"/>
              </a:spcBef>
              <a:spcAft>
                <a:spcPts val="0"/>
              </a:spcAft>
              <a:buClr>
                <a:schemeClr val="dk1"/>
              </a:buClr>
              <a:buSzPts val="1100"/>
              <a:buFont typeface="Arial"/>
              <a:buNone/>
            </a:pPr>
            <a:r>
              <a:rPr lang="en" sz="1200">
                <a:solidFill>
                  <a:schemeClr val="dk1"/>
                </a:solidFill>
              </a:rPr>
              <a:t>Information necessary for verification can be acquired by non-blockchain means, but stored in a blockchain database</a:t>
            </a:r>
            <a:endParaRPr sz="1200">
              <a:solidFill>
                <a:srgbClr val="000000"/>
              </a:solidFill>
            </a:endParaRPr>
          </a:p>
        </p:txBody>
      </p:sp>
      <p:sp>
        <p:nvSpPr>
          <p:cNvPr id="193" name="Google Shape;193;p30"/>
          <p:cNvSpPr txBox="1"/>
          <p:nvPr>
            <p:ph idx="12" type="sldNum"/>
          </p:nvPr>
        </p:nvSpPr>
        <p:spPr>
          <a:xfrm>
            <a:off x="8472458" y="4747161"/>
            <a:ext cx="548700" cy="393600"/>
          </a:xfrm>
          <a:prstGeom prst="rect">
            <a:avLst/>
          </a:prstGeom>
          <a:noFill/>
          <a:ln>
            <a:noFill/>
          </a:ln>
        </p:spPr>
        <p:txBody>
          <a:bodyPr anchorCtr="0" anchor="ctr"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cxnSp>
        <p:nvCxnSpPr>
          <p:cNvPr id="194" name="Google Shape;194;p30"/>
          <p:cNvCxnSpPr/>
          <p:nvPr/>
        </p:nvCxnSpPr>
        <p:spPr>
          <a:xfrm>
            <a:off x="207053" y="811159"/>
            <a:ext cx="8730000" cy="0"/>
          </a:xfrm>
          <a:prstGeom prst="straightConnector1">
            <a:avLst/>
          </a:prstGeom>
          <a:noFill/>
          <a:ln cap="flat" cmpd="sng" w="28575">
            <a:solidFill>
              <a:schemeClr val="dk1"/>
            </a:solidFill>
            <a:prstDash val="solid"/>
            <a:miter lim="800000"/>
            <a:headEnd len="sm" w="sm" type="none"/>
            <a:tailEnd len="sm" w="sm" type="none"/>
          </a:ln>
        </p:spPr>
      </p:cxnSp>
      <p:pic>
        <p:nvPicPr>
          <p:cNvPr descr="A picture containing qr code&#10;&#10;Description automatically generated" id="195" name="Google Shape;195;p30"/>
          <p:cNvPicPr preferRelativeResize="0"/>
          <p:nvPr/>
        </p:nvPicPr>
        <p:blipFill rotWithShape="1">
          <a:blip r:embed="rId3">
            <a:alphaModFix/>
          </a:blip>
          <a:srcRect b="0" l="0" r="0" t="0"/>
          <a:stretch/>
        </p:blipFill>
        <p:spPr>
          <a:xfrm>
            <a:off x="9254361" y="1500188"/>
            <a:ext cx="1323975" cy="2143125"/>
          </a:xfrm>
          <a:prstGeom prst="rect">
            <a:avLst/>
          </a:prstGeom>
          <a:noFill/>
          <a:ln>
            <a:noFill/>
          </a:ln>
        </p:spPr>
      </p:pic>
      <p:sp>
        <p:nvSpPr>
          <p:cNvPr id="196" name="Google Shape;196;p30"/>
          <p:cNvSpPr txBox="1"/>
          <p:nvPr/>
        </p:nvSpPr>
        <p:spPr>
          <a:xfrm>
            <a:off x="311726" y="144491"/>
            <a:ext cx="8160900" cy="388800"/>
          </a:xfrm>
          <a:prstGeom prst="rect">
            <a:avLst/>
          </a:prstGeom>
          <a:noFill/>
          <a:ln>
            <a:noFill/>
          </a:ln>
        </p:spPr>
        <p:txBody>
          <a:bodyPr anchorCtr="0" anchor="t" bIns="51425" lIns="51425" spcFirstLastPara="1" rIns="51425" wrap="square" tIns="51425">
            <a:noAutofit/>
          </a:bodyPr>
          <a:lstStyle/>
          <a:p>
            <a:pPr indent="0" lvl="0" marL="0" marR="0" rtl="0" algn="l">
              <a:lnSpc>
                <a:spcPct val="100000"/>
              </a:lnSpc>
              <a:spcBef>
                <a:spcPts val="0"/>
              </a:spcBef>
              <a:spcAft>
                <a:spcPts val="0"/>
              </a:spcAft>
              <a:buClr>
                <a:srgbClr val="000000"/>
              </a:buClr>
              <a:buSzPts val="1800"/>
              <a:buFont typeface="Helvetica Neue"/>
              <a:buNone/>
            </a:pPr>
            <a:r>
              <a:rPr b="1" lang="en" sz="1800"/>
              <a:t>Using </a:t>
            </a:r>
            <a:r>
              <a:rPr b="1" lang="en" sz="1800"/>
              <a:t>blockchain</a:t>
            </a:r>
            <a:r>
              <a:rPr b="1" lang="en" sz="1800"/>
              <a:t> to improve storage will a</a:t>
            </a:r>
            <a:r>
              <a:rPr b="1" lang="en" sz="1800"/>
              <a:t>ddress currently opaque data storage for carbon credit projects.</a:t>
            </a:r>
            <a:endParaRPr b="1" i="0" sz="1800" u="none" cap="none" strike="noStrike">
              <a:solidFill>
                <a:srgbClr val="000000"/>
              </a:solidFill>
            </a:endParaRPr>
          </a:p>
        </p:txBody>
      </p:sp>
      <p:sp>
        <p:nvSpPr>
          <p:cNvPr id="197" name="Google Shape;197;p30"/>
          <p:cNvSpPr txBox="1"/>
          <p:nvPr/>
        </p:nvSpPr>
        <p:spPr>
          <a:xfrm>
            <a:off x="3220588" y="1009925"/>
            <a:ext cx="4269300" cy="1233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300">
                <a:solidFill>
                  <a:schemeClr val="dk1"/>
                </a:solidFill>
              </a:rPr>
              <a:t>Tamper-Proof</a:t>
            </a:r>
            <a:endParaRPr b="1" sz="1300">
              <a:solidFill>
                <a:schemeClr val="dk1"/>
              </a:solidFill>
            </a:endParaRPr>
          </a:p>
          <a:p>
            <a:pPr indent="0" lvl="0" marL="0" rtl="0" algn="ctr">
              <a:lnSpc>
                <a:spcPct val="115000"/>
              </a:lnSpc>
              <a:spcBef>
                <a:spcPts val="0"/>
              </a:spcBef>
              <a:spcAft>
                <a:spcPts val="0"/>
              </a:spcAft>
              <a:buClr>
                <a:schemeClr val="dk1"/>
              </a:buClr>
              <a:buSzPts val="1100"/>
              <a:buFont typeface="Arial"/>
              <a:buNone/>
            </a:pPr>
            <a:r>
              <a:rPr lang="en" sz="1200">
                <a:solidFill>
                  <a:schemeClr val="dk1"/>
                </a:solidFill>
              </a:rPr>
              <a:t>Data is decentralized, encrypted and immutable, protecting it from hackers or unauthorized changes </a:t>
            </a:r>
            <a:endParaRPr sz="1200">
              <a:solidFill>
                <a:schemeClr val="dk1"/>
              </a:solidFill>
            </a:endParaRPr>
          </a:p>
          <a:p>
            <a:pPr indent="0" lvl="0" marL="0" rtl="0" algn="ctr">
              <a:lnSpc>
                <a:spcPct val="150000"/>
              </a:lnSpc>
              <a:spcBef>
                <a:spcPts val="1200"/>
              </a:spcBef>
              <a:spcAft>
                <a:spcPts val="1200"/>
              </a:spcAft>
              <a:buNone/>
            </a:pPr>
            <a:r>
              <a:t/>
            </a:r>
            <a:endParaRPr sz="1100"/>
          </a:p>
        </p:txBody>
      </p:sp>
      <p:sp>
        <p:nvSpPr>
          <p:cNvPr id="198" name="Google Shape;198;p30"/>
          <p:cNvSpPr txBox="1"/>
          <p:nvPr/>
        </p:nvSpPr>
        <p:spPr>
          <a:xfrm>
            <a:off x="3654238" y="3609450"/>
            <a:ext cx="3402000" cy="1291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300">
                <a:solidFill>
                  <a:schemeClr val="dk1"/>
                </a:solidFill>
              </a:rPr>
              <a:t>Transparent</a:t>
            </a:r>
            <a:endParaRPr b="1" sz="1300">
              <a:solidFill>
                <a:schemeClr val="dk1"/>
              </a:solidFill>
            </a:endParaRPr>
          </a:p>
          <a:p>
            <a:pPr indent="0" lvl="0" marL="0" rtl="0" algn="ctr">
              <a:lnSpc>
                <a:spcPct val="115000"/>
              </a:lnSpc>
              <a:spcBef>
                <a:spcPts val="0"/>
              </a:spcBef>
              <a:spcAft>
                <a:spcPts val="0"/>
              </a:spcAft>
              <a:buClr>
                <a:schemeClr val="dk1"/>
              </a:buClr>
              <a:buSzPts val="1100"/>
              <a:buFont typeface="Arial"/>
              <a:buNone/>
            </a:pPr>
            <a:r>
              <a:rPr lang="en" sz="1200">
                <a:solidFill>
                  <a:schemeClr val="dk1"/>
                </a:solidFill>
              </a:rPr>
              <a:t>Transactions and exchanges are created on public ledger, so public can oversee and verify transactions</a:t>
            </a:r>
            <a:endParaRPr sz="1200">
              <a:solidFill>
                <a:schemeClr val="dk1"/>
              </a:solidFill>
            </a:endParaRPr>
          </a:p>
          <a:p>
            <a:pPr indent="0" lvl="0" marL="0" rtl="0" algn="ctr">
              <a:lnSpc>
                <a:spcPct val="150000"/>
              </a:lnSpc>
              <a:spcBef>
                <a:spcPts val="0"/>
              </a:spcBef>
              <a:spcAft>
                <a:spcPts val="0"/>
              </a:spcAft>
              <a:buNone/>
            </a:pPr>
            <a:r>
              <a:t/>
            </a:r>
            <a:endParaRPr sz="1100"/>
          </a:p>
        </p:txBody>
      </p:sp>
      <p:pic>
        <p:nvPicPr>
          <p:cNvPr id="199" name="Google Shape;199;p30"/>
          <p:cNvPicPr preferRelativeResize="0"/>
          <p:nvPr/>
        </p:nvPicPr>
        <p:blipFill>
          <a:blip r:embed="rId4">
            <a:alphaModFix/>
          </a:blip>
          <a:stretch>
            <a:fillRect/>
          </a:stretch>
        </p:blipFill>
        <p:spPr>
          <a:xfrm>
            <a:off x="1520638" y="1009928"/>
            <a:ext cx="976476" cy="976476"/>
          </a:xfrm>
          <a:prstGeom prst="rect">
            <a:avLst/>
          </a:prstGeom>
          <a:noFill/>
          <a:ln>
            <a:noFill/>
          </a:ln>
        </p:spPr>
      </p:pic>
      <p:pic>
        <p:nvPicPr>
          <p:cNvPr id="200" name="Google Shape;200;p30"/>
          <p:cNvPicPr preferRelativeResize="0"/>
          <p:nvPr/>
        </p:nvPicPr>
        <p:blipFill>
          <a:blip r:embed="rId5">
            <a:alphaModFix/>
          </a:blip>
          <a:stretch>
            <a:fillRect/>
          </a:stretch>
        </p:blipFill>
        <p:spPr>
          <a:xfrm>
            <a:off x="1294452" y="3609450"/>
            <a:ext cx="1428837" cy="1121700"/>
          </a:xfrm>
          <a:prstGeom prst="rect">
            <a:avLst/>
          </a:prstGeom>
          <a:noFill/>
          <a:ln>
            <a:noFill/>
          </a:ln>
        </p:spPr>
      </p:pic>
      <p:pic>
        <p:nvPicPr>
          <p:cNvPr id="201" name="Google Shape;201;p30"/>
          <p:cNvPicPr preferRelativeResize="0"/>
          <p:nvPr/>
        </p:nvPicPr>
        <p:blipFill>
          <a:blip r:embed="rId6">
            <a:alphaModFix/>
          </a:blip>
          <a:stretch>
            <a:fillRect/>
          </a:stretch>
        </p:blipFill>
        <p:spPr>
          <a:xfrm>
            <a:off x="1340190" y="2219050"/>
            <a:ext cx="1337370" cy="1337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1"/>
          <p:cNvSpPr txBox="1"/>
          <p:nvPr>
            <p:ph type="title"/>
          </p:nvPr>
        </p:nvSpPr>
        <p:spPr>
          <a:xfrm>
            <a:off x="311700" y="173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800"/>
              <a:t>Dummy Forestry Data Generation Process</a:t>
            </a:r>
            <a:endParaRPr b="1" sz="1800"/>
          </a:p>
        </p:txBody>
      </p:sp>
      <p:cxnSp>
        <p:nvCxnSpPr>
          <p:cNvPr id="207" name="Google Shape;207;p31"/>
          <p:cNvCxnSpPr/>
          <p:nvPr/>
        </p:nvCxnSpPr>
        <p:spPr>
          <a:xfrm>
            <a:off x="207053" y="811159"/>
            <a:ext cx="8699400" cy="0"/>
          </a:xfrm>
          <a:prstGeom prst="straightConnector1">
            <a:avLst/>
          </a:prstGeom>
          <a:noFill/>
          <a:ln cap="flat" cmpd="sng" w="28575">
            <a:solidFill>
              <a:srgbClr val="000000"/>
            </a:solidFill>
            <a:prstDash val="solid"/>
            <a:miter lim="800000"/>
            <a:headEnd len="sm" w="sm" type="none"/>
            <a:tailEnd len="sm" w="sm" type="none"/>
          </a:ln>
        </p:spPr>
      </p:cxnSp>
      <p:pic>
        <p:nvPicPr>
          <p:cNvPr id="208" name="Google Shape;208;p31"/>
          <p:cNvPicPr preferRelativeResize="0"/>
          <p:nvPr/>
        </p:nvPicPr>
        <p:blipFill>
          <a:blip r:embed="rId3">
            <a:alphaModFix/>
          </a:blip>
          <a:stretch>
            <a:fillRect/>
          </a:stretch>
        </p:blipFill>
        <p:spPr>
          <a:xfrm>
            <a:off x="1914898" y="3818425"/>
            <a:ext cx="2418600" cy="708900"/>
          </a:xfrm>
          <a:prstGeom prst="rect">
            <a:avLst/>
          </a:prstGeom>
          <a:noFill/>
          <a:ln>
            <a:noFill/>
          </a:ln>
        </p:spPr>
      </p:pic>
      <p:cxnSp>
        <p:nvCxnSpPr>
          <p:cNvPr id="209" name="Google Shape;209;p31"/>
          <p:cNvCxnSpPr/>
          <p:nvPr/>
        </p:nvCxnSpPr>
        <p:spPr>
          <a:xfrm>
            <a:off x="132610" y="4644586"/>
            <a:ext cx="8878800" cy="0"/>
          </a:xfrm>
          <a:prstGeom prst="straightConnector1">
            <a:avLst/>
          </a:prstGeom>
          <a:noFill/>
          <a:ln cap="flat" cmpd="sng" w="12700">
            <a:solidFill>
              <a:srgbClr val="000000"/>
            </a:solidFill>
            <a:prstDash val="solid"/>
            <a:miter lim="800000"/>
            <a:headEnd len="sm" w="sm" type="none"/>
            <a:tailEnd len="sm" w="sm" type="none"/>
          </a:ln>
        </p:spPr>
      </p:cxnSp>
      <p:sp>
        <p:nvSpPr>
          <p:cNvPr id="210" name="Google Shape;210;p31"/>
          <p:cNvSpPr txBox="1"/>
          <p:nvPr/>
        </p:nvSpPr>
        <p:spPr>
          <a:xfrm>
            <a:off x="219800" y="2042328"/>
            <a:ext cx="6110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Methodology</a:t>
            </a:r>
            <a:endParaRPr b="1"/>
          </a:p>
          <a:p>
            <a:pPr indent="-317500" lvl="0" marL="457200" rtl="0" algn="l">
              <a:spcBef>
                <a:spcPts val="0"/>
              </a:spcBef>
              <a:spcAft>
                <a:spcPts val="0"/>
              </a:spcAft>
              <a:buSzPts val="1400"/>
              <a:buChar char="●"/>
            </a:pPr>
            <a:r>
              <a:rPr lang="en"/>
              <a:t>Generated </a:t>
            </a:r>
            <a:r>
              <a:rPr lang="en"/>
              <a:t>1000 plots of 10 trees each</a:t>
            </a:r>
            <a:endParaRPr/>
          </a:p>
          <a:p>
            <a:pPr indent="-317500" lvl="0" marL="457200" rtl="0" algn="l">
              <a:spcBef>
                <a:spcPts val="0"/>
              </a:spcBef>
              <a:spcAft>
                <a:spcPts val="0"/>
              </a:spcAft>
              <a:buSzPts val="1400"/>
              <a:buChar char="●"/>
            </a:pPr>
            <a:r>
              <a:rPr lang="en"/>
              <a:t>Sampled normal distributions to generate data points in variables such as plot area, coordinates, heights and diameters from normal distributions</a:t>
            </a:r>
            <a:endParaRPr/>
          </a:p>
          <a:p>
            <a:pPr indent="-317500" lvl="0" marL="457200" rtl="0" algn="l">
              <a:spcBef>
                <a:spcPts val="0"/>
              </a:spcBef>
              <a:spcAft>
                <a:spcPts val="0"/>
              </a:spcAft>
              <a:buSzPts val="1400"/>
              <a:buChar char="●"/>
            </a:pPr>
            <a:r>
              <a:rPr lang="en"/>
              <a:t>Calculated predicted above ground biomass by species from below </a:t>
            </a:r>
            <a:r>
              <a:rPr lang="en"/>
              <a:t>equation</a:t>
            </a:r>
            <a:r>
              <a:rPr lang="en"/>
              <a:t> (⍴: wood density, D: diameter, H: height)</a:t>
            </a:r>
            <a:endParaRPr/>
          </a:p>
        </p:txBody>
      </p:sp>
      <p:sp>
        <p:nvSpPr>
          <p:cNvPr id="211" name="Google Shape;211;p31"/>
          <p:cNvSpPr txBox="1"/>
          <p:nvPr/>
        </p:nvSpPr>
        <p:spPr>
          <a:xfrm>
            <a:off x="219800" y="1011088"/>
            <a:ext cx="5483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Motivation</a:t>
            </a:r>
            <a:endParaRPr/>
          </a:p>
          <a:p>
            <a:pPr indent="0" lvl="0" marL="0" rtl="0" algn="l">
              <a:spcBef>
                <a:spcPts val="0"/>
              </a:spcBef>
              <a:spcAft>
                <a:spcPts val="0"/>
              </a:spcAft>
              <a:buNone/>
            </a:pPr>
            <a:r>
              <a:rPr lang="en"/>
              <a:t>Creating a dataset of dummy forestry carbon offset projects to</a:t>
            </a:r>
            <a:r>
              <a:rPr lang="en"/>
              <a:t> be stored on-chain on the proof-of-concept.</a:t>
            </a:r>
            <a:endParaRPr/>
          </a:p>
        </p:txBody>
      </p:sp>
      <p:pic>
        <p:nvPicPr>
          <p:cNvPr descr="Tree cartoon design graphic template Royalty Free Vector" id="212" name="Google Shape;212;p31"/>
          <p:cNvPicPr preferRelativeResize="0"/>
          <p:nvPr/>
        </p:nvPicPr>
        <p:blipFill rotWithShape="1">
          <a:blip r:embed="rId4">
            <a:alphaModFix/>
          </a:blip>
          <a:srcRect b="10474" l="0" r="0" t="0"/>
          <a:stretch/>
        </p:blipFill>
        <p:spPr>
          <a:xfrm>
            <a:off x="6508350" y="1450500"/>
            <a:ext cx="2323950" cy="224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207050" y="151875"/>
            <a:ext cx="868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840"/>
              <a:t>Solution: Fully Verifiable On-chain Carbon Credit Ecosystem</a:t>
            </a:r>
            <a:endParaRPr b="1" sz="1840"/>
          </a:p>
        </p:txBody>
      </p:sp>
      <p:cxnSp>
        <p:nvCxnSpPr>
          <p:cNvPr id="218" name="Google Shape;218;p32"/>
          <p:cNvCxnSpPr/>
          <p:nvPr/>
        </p:nvCxnSpPr>
        <p:spPr>
          <a:xfrm>
            <a:off x="207053" y="811159"/>
            <a:ext cx="8730000" cy="0"/>
          </a:xfrm>
          <a:prstGeom prst="straightConnector1">
            <a:avLst/>
          </a:prstGeom>
          <a:noFill/>
          <a:ln cap="flat" cmpd="sng" w="28575">
            <a:solidFill>
              <a:schemeClr val="dk1"/>
            </a:solidFill>
            <a:prstDash val="solid"/>
            <a:miter lim="800000"/>
            <a:headEnd len="sm" w="sm" type="none"/>
            <a:tailEnd len="sm" w="sm" type="none"/>
          </a:ln>
        </p:spPr>
      </p:cxnSp>
      <p:pic>
        <p:nvPicPr>
          <p:cNvPr id="219" name="Google Shape;219;p32"/>
          <p:cNvPicPr preferRelativeResize="0"/>
          <p:nvPr/>
        </p:nvPicPr>
        <p:blipFill>
          <a:blip r:embed="rId3">
            <a:alphaModFix/>
          </a:blip>
          <a:stretch>
            <a:fillRect/>
          </a:stretch>
        </p:blipFill>
        <p:spPr>
          <a:xfrm>
            <a:off x="1346975" y="1403650"/>
            <a:ext cx="6405427" cy="34829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txBox="1"/>
          <p:nvPr>
            <p:ph type="title"/>
          </p:nvPr>
        </p:nvSpPr>
        <p:spPr>
          <a:xfrm>
            <a:off x="207050" y="151875"/>
            <a:ext cx="868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840"/>
              <a:t>Solution: Fully Verifiable On-chain Carbon Credit Ecosystem</a:t>
            </a:r>
            <a:endParaRPr b="1" sz="1840"/>
          </a:p>
        </p:txBody>
      </p:sp>
      <p:cxnSp>
        <p:nvCxnSpPr>
          <p:cNvPr id="225" name="Google Shape;225;p33"/>
          <p:cNvCxnSpPr/>
          <p:nvPr/>
        </p:nvCxnSpPr>
        <p:spPr>
          <a:xfrm>
            <a:off x="207053" y="811159"/>
            <a:ext cx="8730000" cy="0"/>
          </a:xfrm>
          <a:prstGeom prst="straightConnector1">
            <a:avLst/>
          </a:prstGeom>
          <a:noFill/>
          <a:ln cap="flat" cmpd="sng" w="28575">
            <a:solidFill>
              <a:schemeClr val="dk1"/>
            </a:solidFill>
            <a:prstDash val="solid"/>
            <a:miter lim="800000"/>
            <a:headEnd len="sm" w="sm" type="none"/>
            <a:tailEnd len="sm" w="sm" type="none"/>
          </a:ln>
        </p:spPr>
      </p:cxnSp>
      <p:sp>
        <p:nvSpPr>
          <p:cNvPr id="226" name="Google Shape;226;p33"/>
          <p:cNvSpPr txBox="1"/>
          <p:nvPr/>
        </p:nvSpPr>
        <p:spPr>
          <a:xfrm>
            <a:off x="559900" y="1216825"/>
            <a:ext cx="3531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b="1" lang="en"/>
              <a:t>Step 1:</a:t>
            </a:r>
            <a:endParaRPr b="1"/>
          </a:p>
          <a:p>
            <a:pPr indent="0" lvl="0" marL="0" rtl="0" algn="l">
              <a:spcBef>
                <a:spcPts val="0"/>
              </a:spcBef>
              <a:spcAft>
                <a:spcPts val="0"/>
              </a:spcAft>
              <a:buNone/>
            </a:pPr>
            <a:r>
              <a:rPr lang="en"/>
              <a:t>Companies upload their project design document specifications.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Advantages:</a:t>
            </a:r>
            <a:endParaRPr b="1"/>
          </a:p>
          <a:p>
            <a:pPr indent="-317500" lvl="0" marL="457200" rtl="0" algn="l">
              <a:spcBef>
                <a:spcPts val="0"/>
              </a:spcBef>
              <a:spcAft>
                <a:spcPts val="0"/>
              </a:spcAft>
              <a:buSzPts val="1400"/>
              <a:buChar char="-"/>
            </a:pPr>
            <a:r>
              <a:rPr lang="en">
                <a:solidFill>
                  <a:schemeClr val="dk1"/>
                </a:solidFill>
              </a:rPr>
              <a:t>Instead of PDF files, </a:t>
            </a:r>
            <a:r>
              <a:rPr lang="en"/>
              <a:t>specific properties chosen for </a:t>
            </a:r>
            <a:r>
              <a:rPr b="1" lang="en"/>
              <a:t>space efficiency.</a:t>
            </a:r>
            <a:endParaRPr b="1"/>
          </a:p>
          <a:p>
            <a:pPr indent="-317500" lvl="0" marL="457200" rtl="0" algn="l">
              <a:spcBef>
                <a:spcPts val="0"/>
              </a:spcBef>
              <a:spcAft>
                <a:spcPts val="0"/>
              </a:spcAft>
              <a:buSzPts val="1400"/>
              <a:buChar char="-"/>
            </a:pPr>
            <a:r>
              <a:rPr lang="en"/>
              <a:t>Data all uploaded to IPFS = </a:t>
            </a:r>
            <a:r>
              <a:rPr b="1" lang="en"/>
              <a:t>fully decentralized and open source.</a:t>
            </a:r>
            <a:endParaRPr b="1"/>
          </a:p>
        </p:txBody>
      </p:sp>
      <p:pic>
        <p:nvPicPr>
          <p:cNvPr id="227" name="Google Shape;227;p33"/>
          <p:cNvPicPr preferRelativeResize="0"/>
          <p:nvPr/>
        </p:nvPicPr>
        <p:blipFill>
          <a:blip r:embed="rId3">
            <a:alphaModFix/>
          </a:blip>
          <a:stretch>
            <a:fillRect/>
          </a:stretch>
        </p:blipFill>
        <p:spPr>
          <a:xfrm>
            <a:off x="4188750" y="1280800"/>
            <a:ext cx="4748299" cy="258188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207050" y="151875"/>
            <a:ext cx="868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840"/>
              <a:t>Solution: Fully Verifiable On-chain Carbon Credit Ecosystem</a:t>
            </a:r>
            <a:endParaRPr b="1" sz="1840"/>
          </a:p>
        </p:txBody>
      </p:sp>
      <p:cxnSp>
        <p:nvCxnSpPr>
          <p:cNvPr id="233" name="Google Shape;233;p34"/>
          <p:cNvCxnSpPr/>
          <p:nvPr/>
        </p:nvCxnSpPr>
        <p:spPr>
          <a:xfrm>
            <a:off x="207053" y="811159"/>
            <a:ext cx="8730000" cy="0"/>
          </a:xfrm>
          <a:prstGeom prst="straightConnector1">
            <a:avLst/>
          </a:prstGeom>
          <a:noFill/>
          <a:ln cap="flat" cmpd="sng" w="28575">
            <a:solidFill>
              <a:schemeClr val="dk1"/>
            </a:solidFill>
            <a:prstDash val="solid"/>
            <a:miter lim="800000"/>
            <a:headEnd len="sm" w="sm" type="none"/>
            <a:tailEnd len="sm" w="sm" type="none"/>
          </a:ln>
        </p:spPr>
      </p:cxnSp>
      <p:sp>
        <p:nvSpPr>
          <p:cNvPr id="234" name="Google Shape;234;p34"/>
          <p:cNvSpPr txBox="1"/>
          <p:nvPr/>
        </p:nvSpPr>
        <p:spPr>
          <a:xfrm>
            <a:off x="559900" y="1216825"/>
            <a:ext cx="35235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b="1" lang="en"/>
              <a:t>Step 2:</a:t>
            </a:r>
            <a:endParaRPr b="1"/>
          </a:p>
          <a:p>
            <a:pPr indent="0" lvl="0" marL="0" rtl="0" algn="l">
              <a:spcBef>
                <a:spcPts val="0"/>
              </a:spcBef>
              <a:spcAft>
                <a:spcPts val="0"/>
              </a:spcAft>
              <a:buNone/>
            </a:pPr>
            <a:r>
              <a:rPr lang="en"/>
              <a:t>Companies upload their their </a:t>
            </a:r>
            <a:r>
              <a:rPr lang="en"/>
              <a:t>project metadata</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Advantages:</a:t>
            </a:r>
            <a:endParaRPr b="1"/>
          </a:p>
          <a:p>
            <a:pPr indent="-317500" lvl="0" marL="457200" rtl="0" algn="l">
              <a:spcBef>
                <a:spcPts val="0"/>
              </a:spcBef>
              <a:spcAft>
                <a:spcPts val="0"/>
              </a:spcAft>
              <a:buSzPts val="1400"/>
              <a:buChar char="-"/>
            </a:pPr>
            <a:r>
              <a:rPr lang="en">
                <a:solidFill>
                  <a:schemeClr val="dk1"/>
                </a:solidFill>
              </a:rPr>
              <a:t>Instead of PDF files, </a:t>
            </a:r>
            <a:r>
              <a:rPr lang="en"/>
              <a:t>specific properties chosen for </a:t>
            </a:r>
            <a:r>
              <a:rPr b="1" lang="en"/>
              <a:t>space efficiency.</a:t>
            </a:r>
            <a:endParaRPr b="1"/>
          </a:p>
          <a:p>
            <a:pPr indent="-317500" lvl="0" marL="457200" rtl="0" algn="l">
              <a:spcBef>
                <a:spcPts val="0"/>
              </a:spcBef>
              <a:spcAft>
                <a:spcPts val="0"/>
              </a:spcAft>
              <a:buSzPts val="1400"/>
              <a:buChar char="-"/>
            </a:pPr>
            <a:r>
              <a:rPr lang="en"/>
              <a:t>Data all uploaded to IPFS = </a:t>
            </a:r>
            <a:r>
              <a:rPr b="1" lang="en"/>
              <a:t>fully decentralized and open source.</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In the future, </a:t>
            </a:r>
            <a:r>
              <a:rPr b="1" lang="en"/>
              <a:t>IOT sensors</a:t>
            </a:r>
            <a:r>
              <a:rPr lang="en"/>
              <a:t> will automate this process.</a:t>
            </a:r>
            <a:endParaRPr/>
          </a:p>
        </p:txBody>
      </p:sp>
      <p:pic>
        <p:nvPicPr>
          <p:cNvPr id="235" name="Google Shape;235;p34"/>
          <p:cNvPicPr preferRelativeResize="0"/>
          <p:nvPr/>
        </p:nvPicPr>
        <p:blipFill>
          <a:blip r:embed="rId3">
            <a:alphaModFix/>
          </a:blip>
          <a:stretch>
            <a:fillRect/>
          </a:stretch>
        </p:blipFill>
        <p:spPr>
          <a:xfrm>
            <a:off x="4226025" y="1278763"/>
            <a:ext cx="4755802" cy="258596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